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8A6F41-6281-43C7-8860-D2958D3DE9D5}" type="datetimeFigureOut">
              <a:rPr lang="tr-TR" smtClean="0"/>
              <a:t>10.11.2016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2973159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8A6F41-6281-43C7-8860-D2958D3DE9D5}" type="datetimeFigureOut">
              <a:rPr lang="tr-TR" smtClean="0"/>
              <a:t>10.11.2016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352332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8A6F41-6281-43C7-8860-D2958D3DE9D5}" type="datetimeFigureOut">
              <a:rPr lang="tr-TR" smtClean="0"/>
              <a:t>10.11.2016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427838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8A6F41-6281-43C7-8860-D2958D3DE9D5}" type="datetimeFigureOut">
              <a:rPr lang="tr-TR" smtClean="0"/>
              <a:t>10.11.2016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162592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8A6F41-6281-43C7-8860-D2958D3DE9D5}" type="datetimeFigureOut">
              <a:rPr lang="tr-TR" smtClean="0"/>
              <a:t>10.11.2016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257940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8A6F41-6281-43C7-8860-D2958D3DE9D5}" type="datetimeFigureOut">
              <a:rPr lang="tr-TR" smtClean="0"/>
              <a:t>10.11.2016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359030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8A6F41-6281-43C7-8860-D2958D3DE9D5}" type="datetimeFigureOut">
              <a:rPr lang="tr-TR" smtClean="0"/>
              <a:t>10.11.2016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375344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8A6F41-6281-43C7-8860-D2958D3DE9D5}" type="datetimeFigureOut">
              <a:rPr lang="tr-TR" smtClean="0"/>
              <a:t>10.11.2016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43844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8A6F41-6281-43C7-8860-D2958D3DE9D5}" type="datetimeFigureOut">
              <a:rPr lang="tr-TR" smtClean="0"/>
              <a:t>10.11.2016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300966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8A6F41-6281-43C7-8860-D2958D3DE9D5}" type="datetimeFigureOut">
              <a:rPr lang="tr-TR" smtClean="0"/>
              <a:t>10.11.2016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408851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8A6F41-6281-43C7-8860-D2958D3DE9D5}" type="datetimeFigureOut">
              <a:rPr lang="tr-TR" smtClean="0"/>
              <a:t>10.11.2016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4630158-33CB-45D9-877E-124F6CD00428}" type="slidenum">
              <a:rPr lang="tr-TR" smtClean="0"/>
              <a:t>‹#›</a:t>
            </a:fld>
            <a:endParaRPr lang="tr-TR"/>
          </a:p>
        </p:txBody>
      </p:sp>
    </p:spTree>
    <p:extLst>
      <p:ext uri="{BB962C8B-B14F-4D97-AF65-F5344CB8AC3E}">
        <p14:creationId xmlns:p14="http://schemas.microsoft.com/office/powerpoint/2010/main" val="3142437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A6F41-6281-43C7-8860-D2958D3DE9D5}" type="datetimeFigureOut">
              <a:rPr lang="tr-TR" smtClean="0"/>
              <a:t>10.11.2016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30158-33CB-45D9-877E-124F6CD00428}" type="slidenum">
              <a:rPr lang="tr-TR" smtClean="0"/>
              <a:t>‹#›</a:t>
            </a:fld>
            <a:endParaRPr lang="tr-TR"/>
          </a:p>
        </p:txBody>
      </p:sp>
    </p:spTree>
    <p:extLst>
      <p:ext uri="{BB962C8B-B14F-4D97-AF65-F5344CB8AC3E}">
        <p14:creationId xmlns:p14="http://schemas.microsoft.com/office/powerpoint/2010/main" val="604854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464236"/>
            <a:ext cx="7772400" cy="684844"/>
          </a:xfrm>
        </p:spPr>
        <p:txBody>
          <a:bodyPr>
            <a:normAutofit fontScale="90000"/>
          </a:bodyPr>
          <a:lstStyle/>
          <a:p>
            <a:r>
              <a:rPr lang="tr-TR" dirty="0" smtClean="0"/>
              <a:t>EĞİTİMDE YENİLİKLER</a:t>
            </a:r>
            <a:endParaRPr lang="tr-TR" dirty="0"/>
          </a:p>
        </p:txBody>
      </p:sp>
      <p:pic>
        <p:nvPicPr>
          <p:cNvPr id="1026" name="Picture 2" descr="C:\Users\FOX\Desktop\MEBlogoyn2siya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5006" y="332656"/>
            <a:ext cx="3153989" cy="3131581"/>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971600" y="4221088"/>
            <a:ext cx="7200800" cy="2215991"/>
          </a:xfrm>
          <a:prstGeom prst="rect">
            <a:avLst/>
          </a:prstGeom>
          <a:noFill/>
        </p:spPr>
        <p:txBody>
          <a:bodyPr wrap="square" rtlCol="0">
            <a:spAutoFit/>
          </a:bodyPr>
          <a:lstStyle/>
          <a:p>
            <a:pPr algn="ctr"/>
            <a:r>
              <a:rPr lang="tr-TR" sz="3200" dirty="0" smtClean="0"/>
              <a:t>TEOG DENEME SINAVI SONRASI BAŞARI GELİŞTİRME ÇALIŞMALARI</a:t>
            </a:r>
          </a:p>
          <a:p>
            <a:pPr algn="ctr"/>
            <a:endParaRPr lang="tr-TR" sz="200" dirty="0" smtClean="0"/>
          </a:p>
          <a:p>
            <a:pPr algn="ctr"/>
            <a:endParaRPr lang="tr-TR" sz="2400" smtClean="0"/>
          </a:p>
          <a:p>
            <a:pPr algn="ctr"/>
            <a:r>
              <a:rPr lang="tr-TR" sz="2400" smtClean="0"/>
              <a:t>Hazırlayan</a:t>
            </a:r>
            <a:endParaRPr lang="tr-TR" sz="2400" dirty="0" smtClean="0"/>
          </a:p>
          <a:p>
            <a:pPr algn="ctr"/>
            <a:r>
              <a:rPr lang="tr-TR" sz="2400" dirty="0" smtClean="0"/>
              <a:t>Emrah CİVELEK</a:t>
            </a:r>
            <a:endParaRPr lang="tr-TR" sz="2400" dirty="0"/>
          </a:p>
        </p:txBody>
      </p:sp>
    </p:spTree>
    <p:extLst>
      <p:ext uri="{BB962C8B-B14F-4D97-AF65-F5344CB8AC3E}">
        <p14:creationId xmlns:p14="http://schemas.microsoft.com/office/powerpoint/2010/main" val="4006782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760640"/>
          </a:xfrm>
        </p:spPr>
        <p:style>
          <a:lnRef idx="1">
            <a:schemeClr val="accent4"/>
          </a:lnRef>
          <a:fillRef idx="2">
            <a:schemeClr val="accent4"/>
          </a:fillRef>
          <a:effectRef idx="1">
            <a:schemeClr val="accent4"/>
          </a:effectRef>
          <a:fontRef idx="minor">
            <a:schemeClr val="dk1"/>
          </a:fontRef>
        </p:style>
        <p:txBody>
          <a:bodyPr/>
          <a:lstStyle/>
          <a:p>
            <a:pPr marL="0" indent="0">
              <a:buNone/>
            </a:pPr>
            <a:r>
              <a:rPr lang="tr-TR" dirty="0"/>
              <a:t>Bu yöntem, test başarısı geliştiricilerinden Kate </a:t>
            </a:r>
            <a:r>
              <a:rPr lang="tr-TR" dirty="0" err="1"/>
              <a:t>Rizzi</a:t>
            </a:r>
            <a:r>
              <a:rPr lang="tr-TR" dirty="0"/>
              <a:t> (</a:t>
            </a:r>
            <a:r>
              <a:rPr lang="tr-TR" dirty="0" err="1"/>
              <a:t>PhD</a:t>
            </a:r>
            <a:r>
              <a:rPr lang="tr-TR" dirty="0"/>
              <a:t>) ye aittir ve raporlara göre dikkatli bir şekilde uygulandığında başarılı olduğu görülmüştür.</a:t>
            </a:r>
          </a:p>
          <a:p>
            <a:pPr marL="0" indent="0">
              <a:buNone/>
            </a:pPr>
            <a:endParaRPr lang="tr-TR" dirty="0"/>
          </a:p>
        </p:txBody>
      </p:sp>
      <p:pic>
        <p:nvPicPr>
          <p:cNvPr id="5122" name="Picture 2" descr="C:\Users\FOX\Desktop\My favorite mistake\baker_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780928"/>
            <a:ext cx="3569976" cy="237626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FOX\Desktop\My favorite mistake\IMG_047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3501008"/>
            <a:ext cx="4104456" cy="3078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435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tr-TR" sz="3600" dirty="0"/>
              <a:t>İlgili analizler, deneme sınavlarının sonuçlarının alındığı panelden </a:t>
            </a:r>
            <a:r>
              <a:rPr lang="tr-TR" sz="3600" dirty="0" smtClean="0"/>
              <a:t>okul, sınıf ve ders </a:t>
            </a:r>
            <a:r>
              <a:rPr lang="tr-TR" sz="3600" dirty="0"/>
              <a:t>bazında </a:t>
            </a:r>
            <a:r>
              <a:rPr lang="tr-TR" sz="3600" dirty="0" smtClean="0"/>
              <a:t>ayrıntılı </a:t>
            </a:r>
            <a:r>
              <a:rPr lang="tr-TR" sz="3600" dirty="0"/>
              <a:t>olarak bulunabilir</a:t>
            </a:r>
            <a:r>
              <a:rPr lang="tr-TR" sz="3600" dirty="0" smtClean="0"/>
              <a:t>.</a:t>
            </a:r>
          </a:p>
          <a:p>
            <a:pPr marL="0" indent="0">
              <a:buNone/>
            </a:pPr>
            <a:endParaRPr lang="tr-TR" sz="3600" dirty="0" smtClean="0"/>
          </a:p>
          <a:p>
            <a:pPr marL="0" indent="0">
              <a:buNone/>
            </a:pPr>
            <a:r>
              <a:rPr lang="tr-TR" sz="3600" dirty="0" smtClean="0">
                <a:solidFill>
                  <a:schemeClr val="accent2">
                    <a:lumMod val="50000"/>
                  </a:schemeClr>
                </a:solidFill>
              </a:rPr>
              <a:t>AYRICA BU ÇALIŞMA DERS SAATLERİ DIŞINDA TAKVİYE KURSLARINDA DA GERÇEKLEŞTİRİLEBİLİR</a:t>
            </a:r>
            <a:endParaRPr lang="tr-TR" sz="3600" dirty="0" smtClean="0">
              <a:solidFill>
                <a:schemeClr val="accent2">
                  <a:lumMod val="50000"/>
                </a:schemeClr>
              </a:solidFill>
            </a:endParaRPr>
          </a:p>
          <a:p>
            <a:pPr marL="0" indent="0">
              <a:buNone/>
            </a:pPr>
            <a:endParaRPr lang="tr-TR" sz="3600" dirty="0"/>
          </a:p>
        </p:txBody>
      </p:sp>
    </p:spTree>
    <p:extLst>
      <p:ext uri="{BB962C8B-B14F-4D97-AF65-F5344CB8AC3E}">
        <p14:creationId xmlns:p14="http://schemas.microsoft.com/office/powerpoint/2010/main" val="1753307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tr-TR" dirty="0" smtClean="0"/>
              <a:t>Örnek </a:t>
            </a:r>
            <a:r>
              <a:rPr lang="tr-TR" dirty="0"/>
              <a:t>Çalışma: </a:t>
            </a:r>
          </a:p>
        </p:txBody>
      </p:sp>
      <p:sp>
        <p:nvSpPr>
          <p:cNvPr id="3" name="İçerik Yer Tutucusu 2"/>
          <p:cNvSpPr>
            <a:spLocks noGrp="1"/>
          </p:cNvSpPr>
          <p:nvPr>
            <p:ph idx="1"/>
          </p:nvPr>
        </p:nvSpPr>
        <p:spPr>
          <a:ln/>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buNone/>
            </a:pPr>
            <a:r>
              <a:rPr lang="tr-TR" dirty="0"/>
              <a:t>8 / A sınıfı İngilizce </a:t>
            </a:r>
            <a:r>
              <a:rPr lang="tr-TR" dirty="0" smtClean="0"/>
              <a:t>Test Bölümünde</a:t>
            </a:r>
            <a:endParaRPr lang="tr-TR" dirty="0"/>
          </a:p>
          <a:p>
            <a:pPr marL="0" indent="0">
              <a:buNone/>
            </a:pPr>
            <a:endParaRPr lang="tr-TR" dirty="0" smtClean="0"/>
          </a:p>
          <a:p>
            <a:pPr marL="0" indent="0">
              <a:buNone/>
            </a:pPr>
            <a:r>
              <a:rPr lang="tr-TR" sz="3800" dirty="0" err="1" smtClean="0">
                <a:solidFill>
                  <a:srgbClr val="002060"/>
                </a:solidFill>
              </a:rPr>
              <a:t>Sandy</a:t>
            </a:r>
            <a:r>
              <a:rPr lang="tr-TR" sz="3800" dirty="0" smtClean="0">
                <a:solidFill>
                  <a:srgbClr val="002060"/>
                </a:solidFill>
              </a:rPr>
              <a:t> </a:t>
            </a:r>
            <a:r>
              <a:rPr lang="tr-TR" sz="3800" dirty="0" err="1">
                <a:solidFill>
                  <a:srgbClr val="002060"/>
                </a:solidFill>
              </a:rPr>
              <a:t>and</a:t>
            </a:r>
            <a:r>
              <a:rPr lang="tr-TR" sz="3800" dirty="0">
                <a:solidFill>
                  <a:srgbClr val="002060"/>
                </a:solidFill>
              </a:rPr>
              <a:t> I </a:t>
            </a:r>
            <a:r>
              <a:rPr lang="tr-TR" sz="3800" dirty="0" err="1">
                <a:solidFill>
                  <a:srgbClr val="002060"/>
                </a:solidFill>
              </a:rPr>
              <a:t>are</a:t>
            </a:r>
            <a:r>
              <a:rPr lang="tr-TR" sz="3800" dirty="0">
                <a:solidFill>
                  <a:srgbClr val="002060"/>
                </a:solidFill>
              </a:rPr>
              <a:t> </a:t>
            </a:r>
            <a:r>
              <a:rPr lang="tr-TR" sz="3800" dirty="0" err="1">
                <a:solidFill>
                  <a:srgbClr val="002060"/>
                </a:solidFill>
              </a:rPr>
              <a:t>close</a:t>
            </a:r>
            <a:r>
              <a:rPr lang="tr-TR" sz="3800" dirty="0">
                <a:solidFill>
                  <a:srgbClr val="002060"/>
                </a:solidFill>
              </a:rPr>
              <a:t> </a:t>
            </a:r>
            <a:r>
              <a:rPr lang="tr-TR" sz="3800" dirty="0" err="1">
                <a:solidFill>
                  <a:srgbClr val="002060"/>
                </a:solidFill>
              </a:rPr>
              <a:t>friends</a:t>
            </a:r>
            <a:r>
              <a:rPr lang="tr-TR" sz="3800" dirty="0">
                <a:solidFill>
                  <a:srgbClr val="002060"/>
                </a:solidFill>
              </a:rPr>
              <a:t>. </a:t>
            </a:r>
            <a:r>
              <a:rPr lang="tr-TR" sz="3800" dirty="0" err="1">
                <a:solidFill>
                  <a:srgbClr val="002060"/>
                </a:solidFill>
              </a:rPr>
              <a:t>We</a:t>
            </a:r>
            <a:r>
              <a:rPr lang="tr-TR" sz="3800" dirty="0">
                <a:solidFill>
                  <a:srgbClr val="002060"/>
                </a:solidFill>
              </a:rPr>
              <a:t> </a:t>
            </a:r>
            <a:r>
              <a:rPr lang="tr-TR" sz="3800" dirty="0" err="1">
                <a:solidFill>
                  <a:srgbClr val="002060"/>
                </a:solidFill>
              </a:rPr>
              <a:t>sometimes</a:t>
            </a:r>
            <a:r>
              <a:rPr lang="tr-TR" sz="3800" dirty="0">
                <a:solidFill>
                  <a:srgbClr val="002060"/>
                </a:solidFill>
              </a:rPr>
              <a:t> </a:t>
            </a:r>
            <a:r>
              <a:rPr lang="tr-TR" sz="3800" dirty="0" err="1">
                <a:solidFill>
                  <a:srgbClr val="002060"/>
                </a:solidFill>
              </a:rPr>
              <a:t>argue</a:t>
            </a:r>
            <a:r>
              <a:rPr lang="tr-TR" sz="3800" dirty="0">
                <a:solidFill>
                  <a:srgbClr val="002060"/>
                </a:solidFill>
              </a:rPr>
              <a:t> but </a:t>
            </a:r>
            <a:r>
              <a:rPr lang="tr-TR" sz="3800" dirty="0" err="1">
                <a:solidFill>
                  <a:srgbClr val="002060"/>
                </a:solidFill>
              </a:rPr>
              <a:t>we</a:t>
            </a:r>
            <a:r>
              <a:rPr lang="tr-TR" sz="3800" dirty="0">
                <a:solidFill>
                  <a:srgbClr val="002060"/>
                </a:solidFill>
              </a:rPr>
              <a:t> …………… </a:t>
            </a:r>
            <a:r>
              <a:rPr lang="tr-TR" sz="3800" dirty="0" err="1">
                <a:solidFill>
                  <a:srgbClr val="002060"/>
                </a:solidFill>
              </a:rPr>
              <a:t>most</a:t>
            </a:r>
            <a:r>
              <a:rPr lang="tr-TR" sz="3800" dirty="0">
                <a:solidFill>
                  <a:srgbClr val="002060"/>
                </a:solidFill>
              </a:rPr>
              <a:t> of </a:t>
            </a:r>
            <a:r>
              <a:rPr lang="tr-TR" sz="3800" dirty="0" err="1">
                <a:solidFill>
                  <a:srgbClr val="002060"/>
                </a:solidFill>
              </a:rPr>
              <a:t>the</a:t>
            </a:r>
            <a:r>
              <a:rPr lang="tr-TR" sz="3800" dirty="0">
                <a:solidFill>
                  <a:srgbClr val="002060"/>
                </a:solidFill>
              </a:rPr>
              <a:t> time.</a:t>
            </a:r>
          </a:p>
          <a:p>
            <a:pPr marL="0" indent="0">
              <a:buNone/>
            </a:pPr>
            <a:r>
              <a:rPr lang="tr-TR" sz="3800" dirty="0">
                <a:solidFill>
                  <a:srgbClr val="002060"/>
                </a:solidFill>
              </a:rPr>
              <a:t>a) </a:t>
            </a:r>
            <a:r>
              <a:rPr lang="tr-TR" sz="3800" dirty="0" err="1">
                <a:solidFill>
                  <a:srgbClr val="002060"/>
                </a:solidFill>
              </a:rPr>
              <a:t>feel</a:t>
            </a:r>
            <a:r>
              <a:rPr lang="tr-TR" sz="3800" dirty="0">
                <a:solidFill>
                  <a:srgbClr val="002060"/>
                </a:solidFill>
              </a:rPr>
              <a:t> at </a:t>
            </a:r>
            <a:r>
              <a:rPr lang="tr-TR" sz="3800" dirty="0" err="1">
                <a:solidFill>
                  <a:srgbClr val="002060"/>
                </a:solidFill>
              </a:rPr>
              <a:t>home</a:t>
            </a:r>
            <a:r>
              <a:rPr lang="tr-TR" sz="3800" dirty="0">
                <a:solidFill>
                  <a:srgbClr val="002060"/>
                </a:solidFill>
              </a:rPr>
              <a:t>		b) </a:t>
            </a:r>
            <a:r>
              <a:rPr lang="tr-TR" sz="3800" dirty="0" err="1">
                <a:solidFill>
                  <a:srgbClr val="002060"/>
                </a:solidFill>
              </a:rPr>
              <a:t>have</a:t>
            </a:r>
            <a:r>
              <a:rPr lang="tr-TR" sz="3800" dirty="0">
                <a:solidFill>
                  <a:srgbClr val="002060"/>
                </a:solidFill>
              </a:rPr>
              <a:t> </a:t>
            </a:r>
            <a:r>
              <a:rPr lang="tr-TR" sz="3800" dirty="0" err="1">
                <a:solidFill>
                  <a:srgbClr val="002060"/>
                </a:solidFill>
              </a:rPr>
              <a:t>nothing</a:t>
            </a:r>
            <a:r>
              <a:rPr lang="tr-TR" sz="3800" dirty="0">
                <a:solidFill>
                  <a:srgbClr val="002060"/>
                </a:solidFill>
              </a:rPr>
              <a:t>  in </a:t>
            </a:r>
            <a:r>
              <a:rPr lang="tr-TR" sz="3800" dirty="0" err="1">
                <a:solidFill>
                  <a:srgbClr val="002060"/>
                </a:solidFill>
              </a:rPr>
              <a:t>common</a:t>
            </a:r>
            <a:endParaRPr lang="tr-TR" sz="3800" dirty="0">
              <a:solidFill>
                <a:srgbClr val="002060"/>
              </a:solidFill>
            </a:endParaRPr>
          </a:p>
          <a:p>
            <a:pPr marL="0" indent="0">
              <a:buNone/>
            </a:pPr>
            <a:r>
              <a:rPr lang="tr-TR" sz="3800" dirty="0">
                <a:solidFill>
                  <a:srgbClr val="002060"/>
                </a:solidFill>
              </a:rPr>
              <a:t>c) </a:t>
            </a:r>
            <a:r>
              <a:rPr lang="tr-TR" sz="3800" dirty="0" err="1">
                <a:solidFill>
                  <a:srgbClr val="002060"/>
                </a:solidFill>
              </a:rPr>
              <a:t>get</a:t>
            </a:r>
            <a:r>
              <a:rPr lang="tr-TR" sz="3800" dirty="0">
                <a:solidFill>
                  <a:srgbClr val="002060"/>
                </a:solidFill>
              </a:rPr>
              <a:t> on </a:t>
            </a:r>
            <a:r>
              <a:rPr lang="tr-TR" sz="3800" dirty="0" err="1">
                <a:solidFill>
                  <a:srgbClr val="002060"/>
                </a:solidFill>
              </a:rPr>
              <a:t>well</a:t>
            </a:r>
            <a:r>
              <a:rPr lang="tr-TR" sz="3800" dirty="0">
                <a:solidFill>
                  <a:srgbClr val="002060"/>
                </a:solidFill>
              </a:rPr>
              <a:t>		</a:t>
            </a:r>
            <a:r>
              <a:rPr lang="tr-TR" sz="3800" dirty="0" smtClean="0">
                <a:solidFill>
                  <a:srgbClr val="002060"/>
                </a:solidFill>
              </a:rPr>
              <a:t>d</a:t>
            </a:r>
            <a:r>
              <a:rPr lang="tr-TR" sz="3800" dirty="0">
                <a:solidFill>
                  <a:srgbClr val="002060"/>
                </a:solidFill>
              </a:rPr>
              <a:t>) </a:t>
            </a:r>
            <a:r>
              <a:rPr lang="tr-TR" sz="3800" dirty="0" err="1">
                <a:solidFill>
                  <a:srgbClr val="002060"/>
                </a:solidFill>
              </a:rPr>
              <a:t>visit</a:t>
            </a:r>
            <a:r>
              <a:rPr lang="tr-TR" sz="3800" dirty="0">
                <a:solidFill>
                  <a:srgbClr val="002060"/>
                </a:solidFill>
              </a:rPr>
              <a:t> </a:t>
            </a:r>
            <a:r>
              <a:rPr lang="tr-TR" sz="3800" dirty="0" err="1">
                <a:solidFill>
                  <a:srgbClr val="002060"/>
                </a:solidFill>
              </a:rPr>
              <a:t>relatives</a:t>
            </a:r>
            <a:endParaRPr lang="tr-TR" sz="3800" dirty="0">
              <a:solidFill>
                <a:srgbClr val="002060"/>
              </a:solidFill>
            </a:endParaRPr>
          </a:p>
          <a:p>
            <a:pPr marL="0" indent="0">
              <a:buNone/>
            </a:pPr>
            <a:endParaRPr lang="tr-TR" dirty="0" smtClean="0"/>
          </a:p>
          <a:p>
            <a:pPr marL="0" indent="0">
              <a:buNone/>
            </a:pPr>
            <a:r>
              <a:rPr lang="tr-TR" dirty="0" smtClean="0"/>
              <a:t>sorusuna</a:t>
            </a:r>
            <a:r>
              <a:rPr lang="tr-TR" dirty="0"/>
              <a:t>, doğru cevap c şıkkı olmasına rağmen öğrenciler yoğun olarak ( öğrencilerin belirli bir yüzdesi, bu </a:t>
            </a:r>
            <a:r>
              <a:rPr lang="tr-TR" dirty="0" smtClean="0"/>
              <a:t>yüzde öğretmenin </a:t>
            </a:r>
            <a:r>
              <a:rPr lang="tr-TR" dirty="0"/>
              <a:t>inisiyatifindedir)  b şıkkını cevap olarak vermişlerdir.</a:t>
            </a:r>
          </a:p>
          <a:p>
            <a:pPr marL="0" indent="0">
              <a:buNone/>
            </a:pPr>
            <a:endParaRPr lang="tr-TR" dirty="0"/>
          </a:p>
        </p:txBody>
      </p:sp>
    </p:spTree>
    <p:extLst>
      <p:ext uri="{BB962C8B-B14F-4D97-AF65-F5344CB8AC3E}">
        <p14:creationId xmlns:p14="http://schemas.microsoft.com/office/powerpoint/2010/main" val="3221624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style>
          <a:lnRef idx="1">
            <a:schemeClr val="accent4"/>
          </a:lnRef>
          <a:fillRef idx="2">
            <a:schemeClr val="accent4"/>
          </a:fillRef>
          <a:effectRef idx="1">
            <a:schemeClr val="accent4"/>
          </a:effectRef>
          <a:fontRef idx="minor">
            <a:schemeClr val="dk1"/>
          </a:fontRef>
        </p:style>
        <p:txBody>
          <a:bodyPr/>
          <a:lstStyle/>
          <a:p>
            <a:pPr marL="0" indent="0">
              <a:buNone/>
            </a:pPr>
            <a:r>
              <a:rPr lang="tr-TR" sz="2800" dirty="0"/>
              <a:t>Öğretmen hazırlayacağı çalışma kâğıdına soruyu yazarak altına</a:t>
            </a:r>
          </a:p>
          <a:p>
            <a:pPr marL="0" indent="0">
              <a:buNone/>
            </a:pPr>
            <a:r>
              <a:rPr lang="tr-TR" dirty="0">
                <a:solidFill>
                  <a:srgbClr val="002060"/>
                </a:solidFill>
              </a:rPr>
              <a:t>“Öğrenciler bu soruda genel olarak b) </a:t>
            </a:r>
            <a:r>
              <a:rPr lang="tr-TR" dirty="0" err="1">
                <a:solidFill>
                  <a:srgbClr val="002060"/>
                </a:solidFill>
              </a:rPr>
              <a:t>have</a:t>
            </a:r>
            <a:r>
              <a:rPr lang="tr-TR" dirty="0">
                <a:solidFill>
                  <a:srgbClr val="002060"/>
                </a:solidFill>
              </a:rPr>
              <a:t> </a:t>
            </a:r>
            <a:r>
              <a:rPr lang="tr-TR" dirty="0" err="1">
                <a:solidFill>
                  <a:srgbClr val="002060"/>
                </a:solidFill>
              </a:rPr>
              <a:t>nothing</a:t>
            </a:r>
            <a:r>
              <a:rPr lang="tr-TR" dirty="0">
                <a:solidFill>
                  <a:srgbClr val="002060"/>
                </a:solidFill>
              </a:rPr>
              <a:t> in </a:t>
            </a:r>
            <a:r>
              <a:rPr lang="tr-TR" dirty="0" err="1">
                <a:solidFill>
                  <a:srgbClr val="002060"/>
                </a:solidFill>
              </a:rPr>
              <a:t>common</a:t>
            </a:r>
            <a:r>
              <a:rPr lang="tr-TR" dirty="0">
                <a:solidFill>
                  <a:srgbClr val="002060"/>
                </a:solidFill>
              </a:rPr>
              <a:t> cevabını verdiler ancak bu yanlış cevap. Doğru cevap ise c) </a:t>
            </a:r>
            <a:r>
              <a:rPr lang="tr-TR" dirty="0" err="1">
                <a:solidFill>
                  <a:srgbClr val="002060"/>
                </a:solidFill>
              </a:rPr>
              <a:t>get</a:t>
            </a:r>
            <a:r>
              <a:rPr lang="tr-TR" dirty="0">
                <a:solidFill>
                  <a:srgbClr val="002060"/>
                </a:solidFill>
              </a:rPr>
              <a:t> on </a:t>
            </a:r>
            <a:r>
              <a:rPr lang="tr-TR" dirty="0" err="1">
                <a:solidFill>
                  <a:srgbClr val="002060"/>
                </a:solidFill>
              </a:rPr>
              <a:t>well</a:t>
            </a:r>
            <a:r>
              <a:rPr lang="tr-TR" dirty="0">
                <a:solidFill>
                  <a:srgbClr val="002060"/>
                </a:solidFill>
              </a:rPr>
              <a:t> şıkkıydı. Sizce neden?”</a:t>
            </a:r>
          </a:p>
          <a:p>
            <a:pPr marL="0" indent="0">
              <a:buNone/>
            </a:pPr>
            <a:r>
              <a:rPr lang="tr-TR" sz="2800" dirty="0"/>
              <a:t>Şeklinde bir ibare düşer ve öğrencilerden verilen yanlış yanıtların niçin yanlış olduğunu, ilgili hataların nedenlerini, doğru cevabın nereden bulunabileceği (ders kitabının ilgili sayfa numarası, ya da benzer bir örnek sorunun cevabı gibi) yazılı olarak kendi fikirlerini aktaracak şekilde belirtmeleri istenir.</a:t>
            </a:r>
          </a:p>
          <a:p>
            <a:pPr marL="0" indent="0">
              <a:buNone/>
            </a:pPr>
            <a:endParaRPr lang="tr-TR" sz="2800" dirty="0"/>
          </a:p>
        </p:txBody>
      </p:sp>
    </p:spTree>
    <p:extLst>
      <p:ext uri="{BB962C8B-B14F-4D97-AF65-F5344CB8AC3E}">
        <p14:creationId xmlns:p14="http://schemas.microsoft.com/office/powerpoint/2010/main" val="1312515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tr-TR" sz="6000" dirty="0" smtClean="0">
                <a:solidFill>
                  <a:srgbClr val="00B050"/>
                </a:solidFill>
              </a:rPr>
              <a:t>SABIRLA DİNLEDİĞİNİZ İÇİN TEŞEKKÜRLER</a:t>
            </a:r>
          </a:p>
          <a:p>
            <a:pPr marL="0" indent="0" algn="ctr">
              <a:buNone/>
            </a:pPr>
            <a:endParaRPr lang="tr-TR" sz="6600" dirty="0"/>
          </a:p>
        </p:txBody>
      </p:sp>
      <p:pic>
        <p:nvPicPr>
          <p:cNvPr id="6146" name="Picture 2" descr="C:\Users\FOX\Desktop\My favorite mistake\25013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530" y="2708920"/>
            <a:ext cx="4312940" cy="2691275"/>
          </a:xfrm>
          <a:prstGeom prst="rect">
            <a:avLst/>
          </a:prstGeom>
          <a:noFill/>
          <a:ln w="38100" cmpd="sng">
            <a:solidFill>
              <a:schemeClr val="tx1"/>
            </a:solidFill>
            <a:miter lim="800000"/>
          </a:ln>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1007604" y="5733256"/>
            <a:ext cx="7128792" cy="369332"/>
          </a:xfrm>
          <a:prstGeom prst="rect">
            <a:avLst/>
          </a:prstGeom>
          <a:noFill/>
        </p:spPr>
        <p:txBody>
          <a:bodyPr wrap="square" rtlCol="0">
            <a:spAutoFit/>
          </a:bodyPr>
          <a:lstStyle/>
          <a:p>
            <a:r>
              <a:rPr lang="tr-TR" dirty="0" smtClean="0"/>
              <a:t>EMRAH CİVELEK - BORNOVA İLÇE MİLLİ EĞİTİM MÜDÜRLÜĞÜ - ÖZEL BÜRO</a:t>
            </a:r>
            <a:endParaRPr lang="tr-TR" dirty="0"/>
          </a:p>
        </p:txBody>
      </p:sp>
    </p:spTree>
    <p:extLst>
      <p:ext uri="{BB962C8B-B14F-4D97-AF65-F5344CB8AC3E}">
        <p14:creationId xmlns:p14="http://schemas.microsoft.com/office/powerpoint/2010/main" val="4052740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93610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6600" dirty="0" smtClean="0"/>
              <a:t>BENİM FAVORİ HATAM</a:t>
            </a:r>
            <a:endParaRPr lang="tr-TR" sz="6600"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47664" y="2348880"/>
            <a:ext cx="5884191" cy="3651668"/>
          </a:xfrm>
        </p:spPr>
        <p:style>
          <a:lnRef idx="1">
            <a:schemeClr val="accent3"/>
          </a:lnRef>
          <a:fillRef idx="2">
            <a:schemeClr val="accent3"/>
          </a:fillRef>
          <a:effectRef idx="1">
            <a:schemeClr val="accent3"/>
          </a:effectRef>
          <a:fontRef idx="minor">
            <a:schemeClr val="dk1"/>
          </a:fontRef>
        </p:style>
      </p:pic>
      <p:sp>
        <p:nvSpPr>
          <p:cNvPr id="7" name="Metin kutusu 6"/>
          <p:cNvSpPr txBox="1"/>
          <p:nvPr/>
        </p:nvSpPr>
        <p:spPr>
          <a:xfrm>
            <a:off x="719572" y="1484784"/>
            <a:ext cx="7704856"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algn="ctr"/>
            <a:r>
              <a:rPr lang="tr-TR" sz="2400" dirty="0" smtClean="0"/>
              <a:t>SINAV SONRASI ÖĞRENCİ ODAKLI HATA TARAMA ÇALIŞMASI</a:t>
            </a:r>
            <a:endParaRPr lang="tr-TR" sz="2400" dirty="0"/>
          </a:p>
        </p:txBody>
      </p:sp>
    </p:spTree>
    <p:extLst>
      <p:ext uri="{BB962C8B-B14F-4D97-AF65-F5344CB8AC3E}">
        <p14:creationId xmlns:p14="http://schemas.microsoft.com/office/powerpoint/2010/main" val="3449812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47564" y="548680"/>
            <a:ext cx="7848872" cy="576064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tr-TR" dirty="0" smtClean="0"/>
              <a:t>Öğrencilerin büyük bir bölümü sınav sonrasında hatalı cevaplarının sadece ‘hatalı cevap’ olduğunu, ya da toplamda kaç hatalı cevapları olduğunu öğrenirler. Asıl doğru cevap nedir merak bile etmezler. Bu yüzden aynı soru ya da soru tipi karşılarına çıktığında aynı hatayı tekrar ederler.</a:t>
            </a:r>
            <a:endParaRPr lang="tr-TR" dirty="0"/>
          </a:p>
        </p:txBody>
      </p:sp>
    </p:spTree>
    <p:extLst>
      <p:ext uri="{BB962C8B-B14F-4D97-AF65-F5344CB8AC3E}">
        <p14:creationId xmlns:p14="http://schemas.microsoft.com/office/powerpoint/2010/main" val="4112329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ctr">
              <a:buNone/>
            </a:pPr>
            <a:r>
              <a:rPr lang="tr-TR" sz="4800" dirty="0"/>
              <a:t>Kate </a:t>
            </a:r>
            <a:r>
              <a:rPr lang="tr-TR" sz="4800" dirty="0" err="1"/>
              <a:t>Rizzi</a:t>
            </a:r>
            <a:r>
              <a:rPr lang="tr-TR" sz="4800" dirty="0"/>
              <a:t> (</a:t>
            </a:r>
            <a:r>
              <a:rPr lang="tr-TR" sz="4800" dirty="0" err="1"/>
              <a:t>PhD</a:t>
            </a:r>
            <a:r>
              <a:rPr lang="tr-TR" sz="4800" dirty="0" smtClean="0"/>
              <a:t>)’</a:t>
            </a:r>
            <a:r>
              <a:rPr lang="tr-TR" sz="4800" dirty="0" err="1" smtClean="0"/>
              <a:t>nin</a:t>
            </a:r>
            <a:r>
              <a:rPr lang="tr-TR" sz="4800" dirty="0" smtClean="0"/>
              <a:t> geliştirdiği</a:t>
            </a:r>
          </a:p>
          <a:p>
            <a:pPr marL="0" indent="0" algn="ctr">
              <a:buNone/>
            </a:pPr>
            <a:r>
              <a:rPr lang="tr-TR" sz="4800" dirty="0">
                <a:solidFill>
                  <a:srgbClr val="C00000"/>
                </a:solidFill>
              </a:rPr>
              <a:t>“Benim Favori Hatalarım” </a:t>
            </a:r>
            <a:r>
              <a:rPr lang="tr-TR" sz="4800" dirty="0"/>
              <a:t>Çalışması</a:t>
            </a:r>
          </a:p>
          <a:p>
            <a:pPr marL="0" indent="0" algn="ctr">
              <a:buNone/>
            </a:pPr>
            <a:r>
              <a:rPr lang="tr-TR" sz="4800" dirty="0" smtClean="0"/>
              <a:t>öğrencilerin kendi </a:t>
            </a:r>
          </a:p>
          <a:p>
            <a:pPr marL="0" indent="0" algn="ctr">
              <a:buNone/>
            </a:pPr>
            <a:r>
              <a:rPr lang="tr-TR" sz="4800" dirty="0" smtClean="0">
                <a:solidFill>
                  <a:srgbClr val="0070C0"/>
                </a:solidFill>
              </a:rPr>
              <a:t>hata taramalarını </a:t>
            </a:r>
          </a:p>
          <a:p>
            <a:pPr marL="0" indent="0" algn="ctr">
              <a:buNone/>
            </a:pPr>
            <a:r>
              <a:rPr lang="tr-TR" sz="4800" dirty="0" smtClean="0"/>
              <a:t>yaparken aynı zamanda da </a:t>
            </a:r>
          </a:p>
          <a:p>
            <a:pPr marL="0" indent="0" algn="ctr">
              <a:buNone/>
            </a:pPr>
            <a:r>
              <a:rPr lang="tr-TR" sz="4800" dirty="0" smtClean="0">
                <a:solidFill>
                  <a:srgbClr val="7030A0"/>
                </a:solidFill>
              </a:rPr>
              <a:t>öğrenmelerini sağlar.</a:t>
            </a:r>
            <a:endParaRPr lang="tr-TR" sz="4800" dirty="0">
              <a:solidFill>
                <a:srgbClr val="7030A0"/>
              </a:solidFill>
            </a:endParaRPr>
          </a:p>
        </p:txBody>
      </p:sp>
    </p:spTree>
    <p:extLst>
      <p:ext uri="{BB962C8B-B14F-4D97-AF65-F5344CB8AC3E}">
        <p14:creationId xmlns:p14="http://schemas.microsoft.com/office/powerpoint/2010/main" val="3428467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tr-TR" dirty="0">
                <a:solidFill>
                  <a:srgbClr val="FF0000"/>
                </a:solidFill>
              </a:rPr>
              <a:t>“Benim Favori Hatalarım” </a:t>
            </a:r>
            <a:r>
              <a:rPr lang="tr-TR" dirty="0" smtClean="0">
                <a:solidFill>
                  <a:srgbClr val="FF0000"/>
                </a:solidFill>
              </a:rPr>
              <a:t>Çalışması</a:t>
            </a:r>
            <a:endParaRPr lang="tr-TR" dirty="0">
              <a:solidFill>
                <a:srgbClr val="FF0000"/>
              </a:solidFill>
            </a:endParaRPr>
          </a:p>
        </p:txBody>
      </p:sp>
      <p:sp>
        <p:nvSpPr>
          <p:cNvPr id="3" name="İçerik Yer Tutucusu 2"/>
          <p:cNvSpPr>
            <a:spLocks noGrp="1"/>
          </p:cNvSpPr>
          <p:nvPr>
            <p:ph idx="1"/>
          </p:nvPr>
        </p:nvSpPr>
        <p:spPr>
          <a:xfrm>
            <a:off x="457200" y="1412776"/>
            <a:ext cx="8229600" cy="4713387"/>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tr-TR" dirty="0"/>
              <a:t>Bu çalışmada test </a:t>
            </a:r>
            <a:endParaRPr lang="tr-TR" dirty="0" smtClean="0"/>
          </a:p>
          <a:p>
            <a:pPr marL="0" indent="0">
              <a:buNone/>
            </a:pPr>
            <a:r>
              <a:rPr lang="tr-TR" dirty="0" smtClean="0"/>
              <a:t>analizleri gözden </a:t>
            </a:r>
          </a:p>
          <a:p>
            <a:pPr marL="0" indent="0">
              <a:buNone/>
            </a:pPr>
            <a:r>
              <a:rPr lang="tr-TR" dirty="0" smtClean="0"/>
              <a:t>geçirilerek</a:t>
            </a:r>
            <a:r>
              <a:rPr lang="tr-TR" dirty="0"/>
              <a:t>, </a:t>
            </a:r>
            <a:r>
              <a:rPr lang="tr-TR" dirty="0" smtClean="0"/>
              <a:t>her </a:t>
            </a:r>
            <a:r>
              <a:rPr lang="tr-TR" dirty="0"/>
              <a:t>ders için </a:t>
            </a:r>
            <a:endParaRPr lang="tr-TR" dirty="0" smtClean="0"/>
          </a:p>
          <a:p>
            <a:pPr marL="0" indent="0">
              <a:buNone/>
            </a:pPr>
            <a:r>
              <a:rPr lang="tr-TR" dirty="0" smtClean="0"/>
              <a:t>en </a:t>
            </a:r>
            <a:r>
              <a:rPr lang="tr-TR" dirty="0"/>
              <a:t>çok yapılan </a:t>
            </a:r>
            <a:r>
              <a:rPr lang="tr-TR" dirty="0" smtClean="0"/>
              <a:t>on </a:t>
            </a:r>
            <a:r>
              <a:rPr lang="tr-TR" dirty="0"/>
              <a:t>hata </a:t>
            </a:r>
            <a:endParaRPr lang="tr-TR" dirty="0" smtClean="0"/>
          </a:p>
          <a:p>
            <a:pPr marL="0" indent="0">
              <a:buNone/>
            </a:pPr>
            <a:r>
              <a:rPr lang="tr-TR" dirty="0" smtClean="0"/>
              <a:t>tespit </a:t>
            </a:r>
            <a:r>
              <a:rPr lang="tr-TR" dirty="0"/>
              <a:t>edilir. </a:t>
            </a:r>
            <a:endParaRPr lang="tr-TR" dirty="0" smtClean="0"/>
          </a:p>
          <a:p>
            <a:pPr marL="0" indent="0">
              <a:buNone/>
            </a:pPr>
            <a:r>
              <a:rPr lang="tr-TR" dirty="0" smtClean="0"/>
              <a:t>Bu </a:t>
            </a:r>
            <a:r>
              <a:rPr lang="tr-TR" dirty="0"/>
              <a:t>hatalar ders öğretmeni </a:t>
            </a:r>
            <a:endParaRPr lang="tr-TR" dirty="0" smtClean="0"/>
          </a:p>
          <a:p>
            <a:pPr marL="0" indent="0">
              <a:buNone/>
            </a:pPr>
            <a:r>
              <a:rPr lang="tr-TR" dirty="0" smtClean="0"/>
              <a:t>tarafından </a:t>
            </a:r>
            <a:r>
              <a:rPr lang="tr-TR" dirty="0"/>
              <a:t>sorular ve </a:t>
            </a:r>
            <a:endParaRPr lang="tr-TR" dirty="0" smtClean="0"/>
          </a:p>
          <a:p>
            <a:pPr marL="0" indent="0">
              <a:buNone/>
            </a:pPr>
            <a:r>
              <a:rPr lang="tr-TR" dirty="0" smtClean="0"/>
              <a:t>açıklamaları </a:t>
            </a:r>
            <a:r>
              <a:rPr lang="tr-TR" dirty="0"/>
              <a:t>ile bir </a:t>
            </a:r>
            <a:r>
              <a:rPr lang="tr-TR" dirty="0" smtClean="0"/>
              <a:t>kâğıda yazılır </a:t>
            </a:r>
            <a:r>
              <a:rPr lang="tr-TR" dirty="0"/>
              <a:t>ve çoğaltılarak </a:t>
            </a:r>
            <a:endParaRPr lang="tr-TR" dirty="0" smtClean="0"/>
          </a:p>
          <a:p>
            <a:pPr marL="0" indent="0">
              <a:buNone/>
            </a:pPr>
            <a:r>
              <a:rPr lang="tr-TR" dirty="0" smtClean="0"/>
              <a:t>öğrencilere </a:t>
            </a:r>
            <a:r>
              <a:rPr lang="tr-TR" dirty="0"/>
              <a:t>dağıtılır</a:t>
            </a:r>
            <a:r>
              <a:rPr lang="tr-TR" dirty="0" smtClean="0"/>
              <a:t>.</a:t>
            </a:r>
          </a:p>
          <a:p>
            <a:pPr marL="0" indent="0">
              <a:buNone/>
            </a:pPr>
            <a:endParaRPr lang="tr-TR" dirty="0"/>
          </a:p>
        </p:txBody>
      </p:sp>
      <p:pic>
        <p:nvPicPr>
          <p:cNvPr id="2050" name="Picture 2" descr="C:\Users\FOX\Desktop\My favorite mistake\1-IMG_623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6003" y="1556792"/>
            <a:ext cx="4224469"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19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marL="0" indent="0">
              <a:lnSpc>
                <a:spcPct val="150000"/>
              </a:lnSpc>
              <a:spcBef>
                <a:spcPts val="0"/>
              </a:spcBef>
              <a:buNone/>
            </a:pPr>
            <a:r>
              <a:rPr lang="tr-TR" sz="5400" dirty="0"/>
              <a:t>Bu işlem her ders için, her sınıfın ders öğretmeni tarafından yapılır. Örneğin; </a:t>
            </a:r>
            <a:r>
              <a:rPr lang="tr-TR" sz="5400" dirty="0" smtClean="0"/>
              <a:t>8 </a:t>
            </a:r>
            <a:r>
              <a:rPr lang="tr-TR" sz="5400" dirty="0"/>
              <a:t>A sınıfı Matematik dersi, o sınıfın matematik öğretmeni tarafından</a:t>
            </a:r>
            <a:r>
              <a:rPr lang="tr-TR" dirty="0"/>
              <a:t>. </a:t>
            </a:r>
          </a:p>
        </p:txBody>
      </p:sp>
    </p:spTree>
    <p:extLst>
      <p:ext uri="{BB962C8B-B14F-4D97-AF65-F5344CB8AC3E}">
        <p14:creationId xmlns:p14="http://schemas.microsoft.com/office/powerpoint/2010/main" val="3897717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style>
          <a:lnRef idx="1">
            <a:schemeClr val="accent6"/>
          </a:lnRef>
          <a:fillRef idx="2">
            <a:schemeClr val="accent6"/>
          </a:fillRef>
          <a:effectRef idx="1">
            <a:schemeClr val="accent6"/>
          </a:effectRef>
          <a:fontRef idx="minor">
            <a:schemeClr val="dk1"/>
          </a:fontRef>
        </p:style>
        <p:txBody>
          <a:bodyPr>
            <a:noAutofit/>
          </a:bodyPr>
          <a:lstStyle/>
          <a:p>
            <a:pPr marL="0" indent="0">
              <a:lnSpc>
                <a:spcPct val="150000"/>
              </a:lnSpc>
              <a:spcBef>
                <a:spcPts val="0"/>
              </a:spcBef>
              <a:buNone/>
            </a:pPr>
            <a:r>
              <a:rPr lang="tr-TR" sz="2400" dirty="0" smtClean="0"/>
              <a:t>Öğrencilerin, verilen yanlış yanıtların niçin yanlış olduğunu, ilgili hataların nedenlerini, doğru cevabın nereden bulunabileceği (ders kitabının ilgili sayfa numarası, ya da benzer bir örnek sorunun cevabı gibi) yazılı olarak kendi fikirlerini aktaracak şekilde belirtmeleri istenir.</a:t>
            </a:r>
          </a:p>
          <a:p>
            <a:pPr marL="0" indent="0">
              <a:lnSpc>
                <a:spcPct val="150000"/>
              </a:lnSpc>
              <a:spcBef>
                <a:spcPts val="0"/>
              </a:spcBef>
              <a:buNone/>
            </a:pPr>
            <a:endParaRPr lang="tr-TR" sz="2400" dirty="0"/>
          </a:p>
        </p:txBody>
      </p:sp>
      <p:pic>
        <p:nvPicPr>
          <p:cNvPr id="3074" name="Picture 2" descr="C:\Users\FOX\Desktop\My favorite mistake\628x4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8443" y="3573016"/>
            <a:ext cx="5367114" cy="2845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791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lnSpc>
                <a:spcPct val="150000"/>
              </a:lnSpc>
              <a:spcBef>
                <a:spcPts val="0"/>
              </a:spcBef>
              <a:buNone/>
            </a:pPr>
            <a:r>
              <a:rPr lang="tr-TR" sz="3600" dirty="0">
                <a:solidFill>
                  <a:srgbClr val="FF0000"/>
                </a:solidFill>
              </a:rPr>
              <a:t>Unutmayınız;</a:t>
            </a:r>
            <a:r>
              <a:rPr lang="tr-TR" sz="3600" dirty="0"/>
              <a:t> bu çalışma yeni bir yazılı sınav değildir. Sadece öğrencilerin tekrar araştırmaya teşvik edilerek hatalarını gözden geçirmeleri içindir. Bu çalışma sonucunda öğretmenlerin verilen kâğıtları toplaması ya da gözden geçirmeleri dahi gerekmez. Öğrencilerin bu çalışmaları ilgili dersin ürün dosyasında bulundurmaları istenebilir. </a:t>
            </a:r>
          </a:p>
        </p:txBody>
      </p:sp>
    </p:spTree>
    <p:extLst>
      <p:ext uri="{BB962C8B-B14F-4D97-AF65-F5344CB8AC3E}">
        <p14:creationId xmlns:p14="http://schemas.microsoft.com/office/powerpoint/2010/main" val="1986256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lnSpc>
                <a:spcPct val="170000"/>
              </a:lnSpc>
              <a:spcBef>
                <a:spcPts val="0"/>
              </a:spcBef>
              <a:buNone/>
            </a:pPr>
            <a:r>
              <a:rPr lang="tr-TR" sz="3600" dirty="0" smtClean="0"/>
              <a:t>Dikkat </a:t>
            </a:r>
            <a:r>
              <a:rPr lang="tr-TR" sz="3600" dirty="0"/>
              <a:t>edilmesi gereken konulardan birisi, öğrencilerin bu işlemi “</a:t>
            </a:r>
            <a:r>
              <a:rPr lang="tr-TR" sz="3600" dirty="0">
                <a:solidFill>
                  <a:srgbClr val="7030A0"/>
                </a:solidFill>
              </a:rPr>
              <a:t>sınav yapıyor</a:t>
            </a:r>
            <a:r>
              <a:rPr lang="tr-TR" sz="3600" dirty="0"/>
              <a:t>” duygusundan sıyrılarak, </a:t>
            </a:r>
            <a:r>
              <a:rPr lang="tr-TR" sz="3600" dirty="0">
                <a:solidFill>
                  <a:schemeClr val="accent6">
                    <a:lumMod val="75000"/>
                  </a:schemeClr>
                </a:solidFill>
              </a:rPr>
              <a:t>özgür bir ortamda</a:t>
            </a:r>
            <a:r>
              <a:rPr lang="tr-TR" sz="3600" dirty="0"/>
              <a:t>, </a:t>
            </a:r>
            <a:r>
              <a:rPr lang="tr-TR" sz="3600" dirty="0">
                <a:solidFill>
                  <a:srgbClr val="FF0000"/>
                </a:solidFill>
              </a:rPr>
              <a:t>birbirileriyle iletişime geçerek</a:t>
            </a:r>
            <a:r>
              <a:rPr lang="tr-TR" sz="3600" dirty="0"/>
              <a:t> (gerekiyorsa sınıf içi gürültüye katlanılarak) gerçekleştirmesi daha sağlıklı sonuçlar doğuracaktır. </a:t>
            </a:r>
            <a:endParaRPr lang="tr-TR" sz="3600" dirty="0" smtClean="0"/>
          </a:p>
          <a:p>
            <a:pPr marL="0" indent="0">
              <a:lnSpc>
                <a:spcPct val="170000"/>
              </a:lnSpc>
              <a:spcBef>
                <a:spcPts val="0"/>
              </a:spcBef>
              <a:buNone/>
            </a:pPr>
            <a:r>
              <a:rPr lang="tr-TR" sz="3600" dirty="0" smtClean="0"/>
              <a:t>Bu çalışmanın </a:t>
            </a:r>
          </a:p>
          <a:p>
            <a:pPr marL="0" indent="0">
              <a:lnSpc>
                <a:spcPct val="170000"/>
              </a:lnSpc>
              <a:spcBef>
                <a:spcPts val="0"/>
              </a:spcBef>
              <a:buNone/>
            </a:pPr>
            <a:r>
              <a:rPr lang="tr-TR" sz="3600" b="1" dirty="0" smtClean="0">
                <a:solidFill>
                  <a:srgbClr val="FF0000"/>
                </a:solidFill>
              </a:rPr>
              <a:t>SONUÇ</a:t>
            </a:r>
            <a:r>
              <a:rPr lang="tr-TR" sz="3600" dirty="0" smtClean="0">
                <a:solidFill>
                  <a:srgbClr val="FF0000"/>
                </a:solidFill>
              </a:rPr>
              <a:t> </a:t>
            </a:r>
          </a:p>
          <a:p>
            <a:pPr marL="0" indent="0">
              <a:lnSpc>
                <a:spcPct val="170000"/>
              </a:lnSpc>
              <a:spcBef>
                <a:spcPts val="0"/>
              </a:spcBef>
              <a:buNone/>
            </a:pPr>
            <a:r>
              <a:rPr lang="tr-TR" sz="3600" dirty="0" smtClean="0"/>
              <a:t>için </a:t>
            </a:r>
            <a:r>
              <a:rPr lang="tr-TR" sz="3600" dirty="0"/>
              <a:t>değil, </a:t>
            </a:r>
            <a:endParaRPr lang="tr-TR" sz="3600" dirty="0" smtClean="0"/>
          </a:p>
          <a:p>
            <a:pPr marL="0" indent="0">
              <a:lnSpc>
                <a:spcPct val="170000"/>
              </a:lnSpc>
              <a:spcBef>
                <a:spcPts val="0"/>
              </a:spcBef>
              <a:buNone/>
            </a:pPr>
            <a:r>
              <a:rPr lang="tr-TR" sz="3600" b="1" dirty="0" smtClean="0">
                <a:solidFill>
                  <a:srgbClr val="FF0000"/>
                </a:solidFill>
              </a:rPr>
              <a:t>SÜREÇ</a:t>
            </a:r>
            <a:r>
              <a:rPr lang="tr-TR" sz="3600" dirty="0" smtClean="0">
                <a:solidFill>
                  <a:srgbClr val="FF0000"/>
                </a:solidFill>
              </a:rPr>
              <a:t> </a:t>
            </a:r>
          </a:p>
          <a:p>
            <a:pPr marL="0" indent="0">
              <a:lnSpc>
                <a:spcPct val="170000"/>
              </a:lnSpc>
              <a:spcBef>
                <a:spcPts val="0"/>
              </a:spcBef>
              <a:buNone/>
            </a:pPr>
            <a:r>
              <a:rPr lang="tr-TR" sz="3600" dirty="0" smtClean="0"/>
              <a:t>için </a:t>
            </a:r>
            <a:r>
              <a:rPr lang="tr-TR" sz="3600" dirty="0"/>
              <a:t>yapıldığı akılda </a:t>
            </a:r>
            <a:endParaRPr lang="tr-TR" sz="3600" dirty="0" smtClean="0"/>
          </a:p>
          <a:p>
            <a:pPr marL="0" indent="0">
              <a:lnSpc>
                <a:spcPct val="170000"/>
              </a:lnSpc>
              <a:spcBef>
                <a:spcPts val="0"/>
              </a:spcBef>
              <a:buNone/>
            </a:pPr>
            <a:r>
              <a:rPr lang="tr-TR" sz="3600" dirty="0" smtClean="0"/>
              <a:t>tutulmalıdır</a:t>
            </a:r>
            <a:r>
              <a:rPr lang="tr-TR" sz="3600" dirty="0"/>
              <a:t>. </a:t>
            </a:r>
          </a:p>
          <a:p>
            <a:pPr marL="0" indent="0">
              <a:buNone/>
            </a:pPr>
            <a:endParaRPr lang="tr-TR" dirty="0"/>
          </a:p>
        </p:txBody>
      </p:sp>
      <p:pic>
        <p:nvPicPr>
          <p:cNvPr id="4098" name="Picture 2" descr="C:\Users\FOX\Desktop\My favorite mistake\istock_000016075406xsmall-300x1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140968"/>
            <a:ext cx="4993520"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104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481</Words>
  <Application>Microsoft Office PowerPoint</Application>
  <PresentationFormat>Ekran Gösterisi (4:3)</PresentationFormat>
  <Paragraphs>52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EĞİTİMDE YENİLİKLER</vt:lpstr>
      <vt:lpstr>BENİM FAVORİ HATAM</vt:lpstr>
      <vt:lpstr>Öğrencilerin büyük bir bölümü sınav sonrasında hatalı cevaplarının sadece ‘hatalı cevap’ olduğunu, ya da toplamda kaç hatalı cevapları olduğunu öğrenirler. Asıl doğru cevap nedir merak bile etmezler. Bu yüzden aynı soru ya da soru tipi karşılarına çıktığında aynı hatayı tekrar ederler.</vt:lpstr>
      <vt:lpstr>PowerPoint Sunusu</vt:lpstr>
      <vt:lpstr>“Benim Favori Hatalarım” Çalışması</vt:lpstr>
      <vt:lpstr>PowerPoint Sunusu</vt:lpstr>
      <vt:lpstr>PowerPoint Sunusu</vt:lpstr>
      <vt:lpstr>PowerPoint Sunusu</vt:lpstr>
      <vt:lpstr>PowerPoint Sunusu</vt:lpstr>
      <vt:lpstr>PowerPoint Sunusu</vt:lpstr>
      <vt:lpstr>PowerPoint Sunusu</vt:lpstr>
      <vt:lpstr>Örnek Çalışma: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YENİLİKLER</dc:title>
  <dc:creator>FOX</dc:creator>
  <cp:lastModifiedBy>FOX</cp:lastModifiedBy>
  <cp:revision>17</cp:revision>
  <dcterms:created xsi:type="dcterms:W3CDTF">2016-11-10T18:25:12Z</dcterms:created>
  <dcterms:modified xsi:type="dcterms:W3CDTF">2016-11-10T19:13:26Z</dcterms:modified>
</cp:coreProperties>
</file>