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9" r:id="rId4"/>
    <p:sldId id="262" r:id="rId5"/>
    <p:sldId id="261" r:id="rId6"/>
    <p:sldId id="264" r:id="rId7"/>
    <p:sldId id="284" r:id="rId8"/>
    <p:sldId id="266" r:id="rId9"/>
    <p:sldId id="269" r:id="rId10"/>
    <p:sldId id="267" r:id="rId11"/>
    <p:sldId id="270" r:id="rId12"/>
    <p:sldId id="273" r:id="rId13"/>
    <p:sldId id="276" r:id="rId14"/>
    <p:sldId id="277" r:id="rId15"/>
    <p:sldId id="279" r:id="rId16"/>
    <p:sldId id="280" r:id="rId17"/>
    <p:sldId id="282" r:id="rId18"/>
    <p:sldId id="283" r:id="rId19"/>
    <p:sldId id="257" r:id="rId20"/>
  </p:sldIdLst>
  <p:sldSz cx="9144000" cy="6858000" type="screen4x3"/>
  <p:notesSz cx="6735763" cy="98663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7F06E-B209-44D6-BC9D-620CD44A4DDE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948E1E1-C516-4317-ACF7-2CB02EA54CE2}">
      <dgm:prSet phldrT="[Metin]"/>
      <dgm:spPr/>
      <dgm:t>
        <a:bodyPr/>
        <a:lstStyle/>
        <a:p>
          <a:r>
            <a:rPr lang="tr-TR" dirty="0" smtClean="0"/>
            <a:t>8. Sınıf	</a:t>
          </a:r>
          <a:endParaRPr lang="tr-TR" dirty="0"/>
        </a:p>
      </dgm:t>
    </dgm:pt>
    <dgm:pt modelId="{279D4A1C-FCED-459C-89E9-6B1F7A081AF5}" type="parTrans" cxnId="{1D5B411B-88FE-44A1-8727-5ABD71F3E503}">
      <dgm:prSet/>
      <dgm:spPr/>
      <dgm:t>
        <a:bodyPr/>
        <a:lstStyle/>
        <a:p>
          <a:endParaRPr lang="tr-TR"/>
        </a:p>
      </dgm:t>
    </dgm:pt>
    <dgm:pt modelId="{E06A53B5-AF6E-488F-AFC3-3D60CB628F42}" type="sibTrans" cxnId="{1D5B411B-88FE-44A1-8727-5ABD71F3E503}">
      <dgm:prSet/>
      <dgm:spPr/>
      <dgm:t>
        <a:bodyPr/>
        <a:lstStyle/>
        <a:p>
          <a:endParaRPr lang="tr-TR"/>
        </a:p>
      </dgm:t>
    </dgm:pt>
    <dgm:pt modelId="{AC8F3683-1E53-454A-8A13-5490553110B0}">
      <dgm:prSet phldrT="[Metin]"/>
      <dgm:spPr/>
      <dgm:t>
        <a:bodyPr/>
        <a:lstStyle/>
        <a:p>
          <a:r>
            <a:rPr lang="tr-TR" dirty="0" smtClean="0"/>
            <a:t>Merkezi sınav</a:t>
          </a:r>
          <a:endParaRPr lang="tr-TR" dirty="0"/>
        </a:p>
      </dgm:t>
    </dgm:pt>
    <dgm:pt modelId="{FEF46B1F-A49D-496E-8A59-9100D4AD8237}" type="parTrans" cxnId="{BE577196-9A45-407D-BFE1-8D9C7993995C}">
      <dgm:prSet/>
      <dgm:spPr/>
      <dgm:t>
        <a:bodyPr/>
        <a:lstStyle/>
        <a:p>
          <a:endParaRPr lang="tr-TR"/>
        </a:p>
      </dgm:t>
    </dgm:pt>
    <dgm:pt modelId="{492DEE01-2A44-4ED4-8FEC-4EDC60F597F0}" type="sibTrans" cxnId="{BE577196-9A45-407D-BFE1-8D9C7993995C}">
      <dgm:prSet/>
      <dgm:spPr/>
      <dgm:t>
        <a:bodyPr/>
        <a:lstStyle/>
        <a:p>
          <a:endParaRPr lang="tr-TR"/>
        </a:p>
      </dgm:t>
    </dgm:pt>
    <dgm:pt modelId="{CF35B6DF-71F4-44F5-8398-6F222709C4BE}">
      <dgm:prSet phldrT="[Metin]"/>
      <dgm:spPr/>
      <dgm:t>
        <a:bodyPr/>
        <a:lstStyle/>
        <a:p>
          <a:r>
            <a:rPr lang="tr-TR" dirty="0" smtClean="0"/>
            <a:t>Anadolu teknik programı</a:t>
          </a:r>
          <a:endParaRPr lang="tr-TR" dirty="0"/>
        </a:p>
      </dgm:t>
    </dgm:pt>
    <dgm:pt modelId="{B65D78A4-0748-42A6-A80A-477483AB9062}" type="parTrans" cxnId="{1F4773F6-8005-4C54-B00B-3171FE2A41CF}">
      <dgm:prSet/>
      <dgm:spPr/>
      <dgm:t>
        <a:bodyPr/>
        <a:lstStyle/>
        <a:p>
          <a:endParaRPr lang="tr-TR"/>
        </a:p>
      </dgm:t>
    </dgm:pt>
    <dgm:pt modelId="{E37F7292-6410-4F25-BA2D-073016CBDED2}" type="sibTrans" cxnId="{1F4773F6-8005-4C54-B00B-3171FE2A41CF}">
      <dgm:prSet/>
      <dgm:spPr/>
      <dgm:t>
        <a:bodyPr/>
        <a:lstStyle/>
        <a:p>
          <a:endParaRPr lang="tr-TR"/>
        </a:p>
      </dgm:t>
    </dgm:pt>
    <dgm:pt modelId="{68F43ED9-5B1A-4C5E-80D1-6D584B90AE05}">
      <dgm:prSet phldrT="[Metin]"/>
      <dgm:spPr/>
      <dgm:t>
        <a:bodyPr/>
        <a:lstStyle/>
        <a:p>
          <a:r>
            <a:rPr lang="tr-TR" dirty="0" smtClean="0"/>
            <a:t>Mahalli Yerleştirme</a:t>
          </a:r>
          <a:endParaRPr lang="tr-TR" dirty="0"/>
        </a:p>
      </dgm:t>
    </dgm:pt>
    <dgm:pt modelId="{3744B027-51CC-40FF-B874-084CD55F7FB1}" type="parTrans" cxnId="{BD196AFC-71F9-40D8-B2D8-E6ED5252EE97}">
      <dgm:prSet/>
      <dgm:spPr/>
      <dgm:t>
        <a:bodyPr/>
        <a:lstStyle/>
        <a:p>
          <a:endParaRPr lang="tr-TR"/>
        </a:p>
      </dgm:t>
    </dgm:pt>
    <dgm:pt modelId="{5E50CB48-C0A3-4E5A-B181-8EB64D1F6787}" type="sibTrans" cxnId="{BD196AFC-71F9-40D8-B2D8-E6ED5252EE97}">
      <dgm:prSet/>
      <dgm:spPr/>
      <dgm:t>
        <a:bodyPr/>
        <a:lstStyle/>
        <a:p>
          <a:endParaRPr lang="tr-TR"/>
        </a:p>
      </dgm:t>
    </dgm:pt>
    <dgm:pt modelId="{C447D573-8533-47E7-A54B-6E534BB392DA}">
      <dgm:prSet phldrT="[Metin]"/>
      <dgm:spPr/>
      <dgm:t>
        <a:bodyPr/>
        <a:lstStyle/>
        <a:p>
          <a:r>
            <a:rPr lang="tr-TR" dirty="0" smtClean="0"/>
            <a:t>Anadolu meslek programı</a:t>
          </a:r>
          <a:endParaRPr lang="tr-TR" dirty="0"/>
        </a:p>
      </dgm:t>
    </dgm:pt>
    <dgm:pt modelId="{1D41904C-0204-4347-9207-F8D2B2447CEA}" type="parTrans" cxnId="{579414E2-9AA0-459D-B9A2-FE2F55C0634C}">
      <dgm:prSet/>
      <dgm:spPr/>
      <dgm:t>
        <a:bodyPr/>
        <a:lstStyle/>
        <a:p>
          <a:endParaRPr lang="tr-TR"/>
        </a:p>
      </dgm:t>
    </dgm:pt>
    <dgm:pt modelId="{8BF8CB4F-36F7-4FD5-B7AD-1E919FCEC003}" type="sibTrans" cxnId="{579414E2-9AA0-459D-B9A2-FE2F55C0634C}">
      <dgm:prSet/>
      <dgm:spPr/>
      <dgm:t>
        <a:bodyPr/>
        <a:lstStyle/>
        <a:p>
          <a:endParaRPr lang="tr-TR"/>
        </a:p>
      </dgm:t>
    </dgm:pt>
    <dgm:pt modelId="{B3404CEF-7EE2-4E5F-99B0-9E877C2B8B7F}">
      <dgm:prSet phldrT="[Metin]"/>
      <dgm:spPr/>
      <dgm:t>
        <a:bodyPr/>
        <a:lstStyle/>
        <a:p>
          <a:r>
            <a:rPr lang="tr-TR" dirty="0" smtClean="0"/>
            <a:t>Mesleki eğitim merkezi programı</a:t>
          </a:r>
          <a:endParaRPr lang="tr-TR" dirty="0"/>
        </a:p>
      </dgm:t>
    </dgm:pt>
    <dgm:pt modelId="{02AB72EC-2130-4E88-909C-1BD939E72695}" type="parTrans" cxnId="{32AFD39F-AE14-441D-BBF2-D47275AD69C8}">
      <dgm:prSet/>
      <dgm:spPr/>
      <dgm:t>
        <a:bodyPr/>
        <a:lstStyle/>
        <a:p>
          <a:endParaRPr lang="tr-TR"/>
        </a:p>
      </dgm:t>
    </dgm:pt>
    <dgm:pt modelId="{F5654A7E-F605-4B63-8E63-D3A2272D0D58}" type="sibTrans" cxnId="{32AFD39F-AE14-441D-BBF2-D47275AD69C8}">
      <dgm:prSet/>
      <dgm:spPr/>
      <dgm:t>
        <a:bodyPr/>
        <a:lstStyle/>
        <a:p>
          <a:endParaRPr lang="tr-TR"/>
        </a:p>
      </dgm:t>
    </dgm:pt>
    <dgm:pt modelId="{D9D264E6-F1FA-4EE4-99EE-EE016FE766E6}" type="pres">
      <dgm:prSet presAssocID="{5497F06E-B209-44D6-BC9D-620CD44A4D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3DB141-AFDA-4B3F-8571-C7A918345C0D}" type="pres">
      <dgm:prSet presAssocID="{B948E1E1-C516-4317-ACF7-2CB02EA54CE2}" presName="root1" presStyleCnt="0"/>
      <dgm:spPr/>
    </dgm:pt>
    <dgm:pt modelId="{ABB936A7-76BC-4EAF-BC77-1F9B256CB369}" type="pres">
      <dgm:prSet presAssocID="{B948E1E1-C516-4317-ACF7-2CB02EA54C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53222E-993C-48EC-8D30-6BB13A716C73}" type="pres">
      <dgm:prSet presAssocID="{B948E1E1-C516-4317-ACF7-2CB02EA54CE2}" presName="level2hierChild" presStyleCnt="0"/>
      <dgm:spPr/>
    </dgm:pt>
    <dgm:pt modelId="{B40CACAF-5D02-4E42-9A00-2107B9771FFD}" type="pres">
      <dgm:prSet presAssocID="{FEF46B1F-A49D-496E-8A59-9100D4AD8237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2B1FA5C2-CB5A-45BD-8402-DCB8A2099FC3}" type="pres">
      <dgm:prSet presAssocID="{FEF46B1F-A49D-496E-8A59-9100D4AD8237}" presName="connTx" presStyleLbl="parChTrans1D2" presStyleIdx="0" presStyleCnt="2"/>
      <dgm:spPr/>
      <dgm:t>
        <a:bodyPr/>
        <a:lstStyle/>
        <a:p>
          <a:endParaRPr lang="tr-TR"/>
        </a:p>
      </dgm:t>
    </dgm:pt>
    <dgm:pt modelId="{55F3B912-2E80-4692-9B33-527D985ACADD}" type="pres">
      <dgm:prSet presAssocID="{AC8F3683-1E53-454A-8A13-5490553110B0}" presName="root2" presStyleCnt="0"/>
      <dgm:spPr/>
    </dgm:pt>
    <dgm:pt modelId="{CFC9F212-0618-4EA6-9AD4-DB5D51E56CF7}" type="pres">
      <dgm:prSet presAssocID="{AC8F3683-1E53-454A-8A13-5490553110B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64ECEB-F25E-4573-A1B2-066EF77F8F65}" type="pres">
      <dgm:prSet presAssocID="{AC8F3683-1E53-454A-8A13-5490553110B0}" presName="level3hierChild" presStyleCnt="0"/>
      <dgm:spPr/>
    </dgm:pt>
    <dgm:pt modelId="{076866B8-8C0E-4C0F-B5B7-9A34A27E2322}" type="pres">
      <dgm:prSet presAssocID="{B65D78A4-0748-42A6-A80A-477483AB9062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F3E62EBC-C96A-468A-88EF-FB120345BDC7}" type="pres">
      <dgm:prSet presAssocID="{B65D78A4-0748-42A6-A80A-477483AB9062}" presName="connTx" presStyleLbl="parChTrans1D3" presStyleIdx="0" presStyleCnt="3"/>
      <dgm:spPr/>
      <dgm:t>
        <a:bodyPr/>
        <a:lstStyle/>
        <a:p>
          <a:endParaRPr lang="tr-TR"/>
        </a:p>
      </dgm:t>
    </dgm:pt>
    <dgm:pt modelId="{8B8EDA40-7AAC-487D-AEF8-C630550152E1}" type="pres">
      <dgm:prSet presAssocID="{CF35B6DF-71F4-44F5-8398-6F222709C4BE}" presName="root2" presStyleCnt="0"/>
      <dgm:spPr/>
    </dgm:pt>
    <dgm:pt modelId="{FAE274D9-F0D7-495C-8B0C-EC8E2EB5264E}" type="pres">
      <dgm:prSet presAssocID="{CF35B6DF-71F4-44F5-8398-6F222709C4B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94D4A9-E31F-444B-8FFD-37A0B17149CB}" type="pres">
      <dgm:prSet presAssocID="{CF35B6DF-71F4-44F5-8398-6F222709C4BE}" presName="level3hierChild" presStyleCnt="0"/>
      <dgm:spPr/>
    </dgm:pt>
    <dgm:pt modelId="{D15441CE-FF78-46FF-9AC2-0003898D3D44}" type="pres">
      <dgm:prSet presAssocID="{3744B027-51CC-40FF-B874-084CD55F7FB1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02856176-468B-4079-B04D-D714CD10E310}" type="pres">
      <dgm:prSet presAssocID="{3744B027-51CC-40FF-B874-084CD55F7FB1}" presName="connTx" presStyleLbl="parChTrans1D2" presStyleIdx="1" presStyleCnt="2"/>
      <dgm:spPr/>
      <dgm:t>
        <a:bodyPr/>
        <a:lstStyle/>
        <a:p>
          <a:endParaRPr lang="tr-TR"/>
        </a:p>
      </dgm:t>
    </dgm:pt>
    <dgm:pt modelId="{97E5267E-AFF8-43CD-BA64-DEE3525A789B}" type="pres">
      <dgm:prSet presAssocID="{68F43ED9-5B1A-4C5E-80D1-6D584B90AE05}" presName="root2" presStyleCnt="0"/>
      <dgm:spPr/>
    </dgm:pt>
    <dgm:pt modelId="{CED97FE7-2414-454E-8ACF-457884326C7E}" type="pres">
      <dgm:prSet presAssocID="{68F43ED9-5B1A-4C5E-80D1-6D584B90AE0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287ED0-4549-43FC-BB9F-E4E259DA4C96}" type="pres">
      <dgm:prSet presAssocID="{68F43ED9-5B1A-4C5E-80D1-6D584B90AE05}" presName="level3hierChild" presStyleCnt="0"/>
      <dgm:spPr/>
    </dgm:pt>
    <dgm:pt modelId="{64B84292-4E59-45ED-882C-1896324085AD}" type="pres">
      <dgm:prSet presAssocID="{1D41904C-0204-4347-9207-F8D2B2447CEA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F69A07A1-3F84-4819-9F81-F29B30AFE43B}" type="pres">
      <dgm:prSet presAssocID="{1D41904C-0204-4347-9207-F8D2B2447CEA}" presName="connTx" presStyleLbl="parChTrans1D3" presStyleIdx="1" presStyleCnt="3"/>
      <dgm:spPr/>
      <dgm:t>
        <a:bodyPr/>
        <a:lstStyle/>
        <a:p>
          <a:endParaRPr lang="tr-TR"/>
        </a:p>
      </dgm:t>
    </dgm:pt>
    <dgm:pt modelId="{29E59516-8902-4C51-A80A-74218AD7FA8E}" type="pres">
      <dgm:prSet presAssocID="{C447D573-8533-47E7-A54B-6E534BB392DA}" presName="root2" presStyleCnt="0"/>
      <dgm:spPr/>
    </dgm:pt>
    <dgm:pt modelId="{A6AD5D28-13C2-4C61-B69E-957127C0C2C2}" type="pres">
      <dgm:prSet presAssocID="{C447D573-8533-47E7-A54B-6E534BB392D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A6F7CF-F5F8-4032-9ADE-0BDB81A9624F}" type="pres">
      <dgm:prSet presAssocID="{C447D573-8533-47E7-A54B-6E534BB392DA}" presName="level3hierChild" presStyleCnt="0"/>
      <dgm:spPr/>
    </dgm:pt>
    <dgm:pt modelId="{8EDBEAB9-4869-48AC-BF3F-CD66020464C8}" type="pres">
      <dgm:prSet presAssocID="{02AB72EC-2130-4E88-909C-1BD939E72695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BF097015-9911-4BC5-AB78-24921C845CE5}" type="pres">
      <dgm:prSet presAssocID="{02AB72EC-2130-4E88-909C-1BD939E72695}" presName="connTx" presStyleLbl="parChTrans1D3" presStyleIdx="2" presStyleCnt="3"/>
      <dgm:spPr/>
      <dgm:t>
        <a:bodyPr/>
        <a:lstStyle/>
        <a:p>
          <a:endParaRPr lang="tr-TR"/>
        </a:p>
      </dgm:t>
    </dgm:pt>
    <dgm:pt modelId="{AD1B4BEE-91E5-4ED0-B4F4-12D6A3B229E6}" type="pres">
      <dgm:prSet presAssocID="{B3404CEF-7EE2-4E5F-99B0-9E877C2B8B7F}" presName="root2" presStyleCnt="0"/>
      <dgm:spPr/>
    </dgm:pt>
    <dgm:pt modelId="{14C71B0E-2B3D-46F9-BEDA-23501E5F81B0}" type="pres">
      <dgm:prSet presAssocID="{B3404CEF-7EE2-4E5F-99B0-9E877C2B8B7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F85C01-AA80-4802-9BBC-2BB5D9520753}" type="pres">
      <dgm:prSet presAssocID="{B3404CEF-7EE2-4E5F-99B0-9E877C2B8B7F}" presName="level3hierChild" presStyleCnt="0"/>
      <dgm:spPr/>
    </dgm:pt>
  </dgm:ptLst>
  <dgm:cxnLst>
    <dgm:cxn modelId="{A7F275B2-3E15-4ACA-9020-02B553DA9A10}" type="presOf" srcId="{3744B027-51CC-40FF-B874-084CD55F7FB1}" destId="{02856176-468B-4079-B04D-D714CD10E310}" srcOrd="1" destOrd="0" presId="urn:microsoft.com/office/officeart/2005/8/layout/hierarchy2"/>
    <dgm:cxn modelId="{5F5DB9B1-26E8-4404-AAFA-85707334AA16}" type="presOf" srcId="{1D41904C-0204-4347-9207-F8D2B2447CEA}" destId="{64B84292-4E59-45ED-882C-1896324085AD}" srcOrd="0" destOrd="0" presId="urn:microsoft.com/office/officeart/2005/8/layout/hierarchy2"/>
    <dgm:cxn modelId="{B341EC54-F3EE-4F3C-80AC-11BB7725D6D0}" type="presOf" srcId="{3744B027-51CC-40FF-B874-084CD55F7FB1}" destId="{D15441CE-FF78-46FF-9AC2-0003898D3D44}" srcOrd="0" destOrd="0" presId="urn:microsoft.com/office/officeart/2005/8/layout/hierarchy2"/>
    <dgm:cxn modelId="{A166E881-5BA0-4751-826F-D1A6FC65EEED}" type="presOf" srcId="{1D41904C-0204-4347-9207-F8D2B2447CEA}" destId="{F69A07A1-3F84-4819-9F81-F29B30AFE43B}" srcOrd="1" destOrd="0" presId="urn:microsoft.com/office/officeart/2005/8/layout/hierarchy2"/>
    <dgm:cxn modelId="{0D1726B6-AFB4-4A2D-ABFF-EF3CB6E40454}" type="presOf" srcId="{B3404CEF-7EE2-4E5F-99B0-9E877C2B8B7F}" destId="{14C71B0E-2B3D-46F9-BEDA-23501E5F81B0}" srcOrd="0" destOrd="0" presId="urn:microsoft.com/office/officeart/2005/8/layout/hierarchy2"/>
    <dgm:cxn modelId="{BD196AFC-71F9-40D8-B2D8-E6ED5252EE97}" srcId="{B948E1E1-C516-4317-ACF7-2CB02EA54CE2}" destId="{68F43ED9-5B1A-4C5E-80D1-6D584B90AE05}" srcOrd="1" destOrd="0" parTransId="{3744B027-51CC-40FF-B874-084CD55F7FB1}" sibTransId="{5E50CB48-C0A3-4E5A-B181-8EB64D1F6787}"/>
    <dgm:cxn modelId="{32AFD39F-AE14-441D-BBF2-D47275AD69C8}" srcId="{68F43ED9-5B1A-4C5E-80D1-6D584B90AE05}" destId="{B3404CEF-7EE2-4E5F-99B0-9E877C2B8B7F}" srcOrd="1" destOrd="0" parTransId="{02AB72EC-2130-4E88-909C-1BD939E72695}" sibTransId="{F5654A7E-F605-4B63-8E63-D3A2272D0D58}"/>
    <dgm:cxn modelId="{1D5B411B-88FE-44A1-8727-5ABD71F3E503}" srcId="{5497F06E-B209-44D6-BC9D-620CD44A4DDE}" destId="{B948E1E1-C516-4317-ACF7-2CB02EA54CE2}" srcOrd="0" destOrd="0" parTransId="{279D4A1C-FCED-459C-89E9-6B1F7A081AF5}" sibTransId="{E06A53B5-AF6E-488F-AFC3-3D60CB628F42}"/>
    <dgm:cxn modelId="{B1C3D2A3-7ACF-4E50-9446-1D89642CD57C}" type="presOf" srcId="{FEF46B1F-A49D-496E-8A59-9100D4AD8237}" destId="{2B1FA5C2-CB5A-45BD-8402-DCB8A2099FC3}" srcOrd="1" destOrd="0" presId="urn:microsoft.com/office/officeart/2005/8/layout/hierarchy2"/>
    <dgm:cxn modelId="{6DB45791-19AB-46AF-BC02-ABE25D1D2CD6}" type="presOf" srcId="{AC8F3683-1E53-454A-8A13-5490553110B0}" destId="{CFC9F212-0618-4EA6-9AD4-DB5D51E56CF7}" srcOrd="0" destOrd="0" presId="urn:microsoft.com/office/officeart/2005/8/layout/hierarchy2"/>
    <dgm:cxn modelId="{996066B7-765C-47ED-9B98-177566DB5879}" type="presOf" srcId="{5497F06E-B209-44D6-BC9D-620CD44A4DDE}" destId="{D9D264E6-F1FA-4EE4-99EE-EE016FE766E6}" srcOrd="0" destOrd="0" presId="urn:microsoft.com/office/officeart/2005/8/layout/hierarchy2"/>
    <dgm:cxn modelId="{9EAFAB63-18AC-462E-9C30-0C993C993B8D}" type="presOf" srcId="{02AB72EC-2130-4E88-909C-1BD939E72695}" destId="{BF097015-9911-4BC5-AB78-24921C845CE5}" srcOrd="1" destOrd="0" presId="urn:microsoft.com/office/officeart/2005/8/layout/hierarchy2"/>
    <dgm:cxn modelId="{1F4773F6-8005-4C54-B00B-3171FE2A41CF}" srcId="{AC8F3683-1E53-454A-8A13-5490553110B0}" destId="{CF35B6DF-71F4-44F5-8398-6F222709C4BE}" srcOrd="0" destOrd="0" parTransId="{B65D78A4-0748-42A6-A80A-477483AB9062}" sibTransId="{E37F7292-6410-4F25-BA2D-073016CBDED2}"/>
    <dgm:cxn modelId="{BE577196-9A45-407D-BFE1-8D9C7993995C}" srcId="{B948E1E1-C516-4317-ACF7-2CB02EA54CE2}" destId="{AC8F3683-1E53-454A-8A13-5490553110B0}" srcOrd="0" destOrd="0" parTransId="{FEF46B1F-A49D-496E-8A59-9100D4AD8237}" sibTransId="{492DEE01-2A44-4ED4-8FEC-4EDC60F597F0}"/>
    <dgm:cxn modelId="{286D0FDF-CAED-41BE-94DA-530722DBFD8E}" type="presOf" srcId="{B65D78A4-0748-42A6-A80A-477483AB9062}" destId="{F3E62EBC-C96A-468A-88EF-FB120345BDC7}" srcOrd="1" destOrd="0" presId="urn:microsoft.com/office/officeart/2005/8/layout/hierarchy2"/>
    <dgm:cxn modelId="{8426B06A-9A63-48D5-ACA4-D90CB4F2C33A}" type="presOf" srcId="{68F43ED9-5B1A-4C5E-80D1-6D584B90AE05}" destId="{CED97FE7-2414-454E-8ACF-457884326C7E}" srcOrd="0" destOrd="0" presId="urn:microsoft.com/office/officeart/2005/8/layout/hierarchy2"/>
    <dgm:cxn modelId="{D66752BF-DDC9-4893-A9AD-CE3364B0AAB7}" type="presOf" srcId="{C447D573-8533-47E7-A54B-6E534BB392DA}" destId="{A6AD5D28-13C2-4C61-B69E-957127C0C2C2}" srcOrd="0" destOrd="0" presId="urn:microsoft.com/office/officeart/2005/8/layout/hierarchy2"/>
    <dgm:cxn modelId="{A9239A7B-60A4-4B00-BC1E-E35860E06330}" type="presOf" srcId="{FEF46B1F-A49D-496E-8A59-9100D4AD8237}" destId="{B40CACAF-5D02-4E42-9A00-2107B9771FFD}" srcOrd="0" destOrd="0" presId="urn:microsoft.com/office/officeart/2005/8/layout/hierarchy2"/>
    <dgm:cxn modelId="{579414E2-9AA0-459D-B9A2-FE2F55C0634C}" srcId="{68F43ED9-5B1A-4C5E-80D1-6D584B90AE05}" destId="{C447D573-8533-47E7-A54B-6E534BB392DA}" srcOrd="0" destOrd="0" parTransId="{1D41904C-0204-4347-9207-F8D2B2447CEA}" sibTransId="{8BF8CB4F-36F7-4FD5-B7AD-1E919FCEC003}"/>
    <dgm:cxn modelId="{7CA3D37C-331C-4C23-9EDC-E5B6BF425E2F}" type="presOf" srcId="{B65D78A4-0748-42A6-A80A-477483AB9062}" destId="{076866B8-8C0E-4C0F-B5B7-9A34A27E2322}" srcOrd="0" destOrd="0" presId="urn:microsoft.com/office/officeart/2005/8/layout/hierarchy2"/>
    <dgm:cxn modelId="{B7EBA3B8-47A3-427F-9718-82A9B8EF936D}" type="presOf" srcId="{CF35B6DF-71F4-44F5-8398-6F222709C4BE}" destId="{FAE274D9-F0D7-495C-8B0C-EC8E2EB5264E}" srcOrd="0" destOrd="0" presId="urn:microsoft.com/office/officeart/2005/8/layout/hierarchy2"/>
    <dgm:cxn modelId="{4D94DAB7-96F5-45FD-9407-4F71E2479D91}" type="presOf" srcId="{B948E1E1-C516-4317-ACF7-2CB02EA54CE2}" destId="{ABB936A7-76BC-4EAF-BC77-1F9B256CB369}" srcOrd="0" destOrd="0" presId="urn:microsoft.com/office/officeart/2005/8/layout/hierarchy2"/>
    <dgm:cxn modelId="{8371E55E-7662-4DF9-9DD7-07EDC9D521D8}" type="presOf" srcId="{02AB72EC-2130-4E88-909C-1BD939E72695}" destId="{8EDBEAB9-4869-48AC-BF3F-CD66020464C8}" srcOrd="0" destOrd="0" presId="urn:microsoft.com/office/officeart/2005/8/layout/hierarchy2"/>
    <dgm:cxn modelId="{711A8A51-1C37-4B9E-8745-DD027902833F}" type="presParOf" srcId="{D9D264E6-F1FA-4EE4-99EE-EE016FE766E6}" destId="{053DB141-AFDA-4B3F-8571-C7A918345C0D}" srcOrd="0" destOrd="0" presId="urn:microsoft.com/office/officeart/2005/8/layout/hierarchy2"/>
    <dgm:cxn modelId="{2C7E0DEA-AE82-4DB5-8CE8-511D2D4A2627}" type="presParOf" srcId="{053DB141-AFDA-4B3F-8571-C7A918345C0D}" destId="{ABB936A7-76BC-4EAF-BC77-1F9B256CB369}" srcOrd="0" destOrd="0" presId="urn:microsoft.com/office/officeart/2005/8/layout/hierarchy2"/>
    <dgm:cxn modelId="{B702C70A-F0FB-40A6-B23D-9696407888FE}" type="presParOf" srcId="{053DB141-AFDA-4B3F-8571-C7A918345C0D}" destId="{0853222E-993C-48EC-8D30-6BB13A716C73}" srcOrd="1" destOrd="0" presId="urn:microsoft.com/office/officeart/2005/8/layout/hierarchy2"/>
    <dgm:cxn modelId="{7BA46221-E7DB-41C8-A405-127CD12A5068}" type="presParOf" srcId="{0853222E-993C-48EC-8D30-6BB13A716C73}" destId="{B40CACAF-5D02-4E42-9A00-2107B9771FFD}" srcOrd="0" destOrd="0" presId="urn:microsoft.com/office/officeart/2005/8/layout/hierarchy2"/>
    <dgm:cxn modelId="{24FF8640-D354-458C-BB08-F77BAD0DD04B}" type="presParOf" srcId="{B40CACAF-5D02-4E42-9A00-2107B9771FFD}" destId="{2B1FA5C2-CB5A-45BD-8402-DCB8A2099FC3}" srcOrd="0" destOrd="0" presId="urn:microsoft.com/office/officeart/2005/8/layout/hierarchy2"/>
    <dgm:cxn modelId="{C51308CE-1844-4400-A691-55964E410E2A}" type="presParOf" srcId="{0853222E-993C-48EC-8D30-6BB13A716C73}" destId="{55F3B912-2E80-4692-9B33-527D985ACADD}" srcOrd="1" destOrd="0" presId="urn:microsoft.com/office/officeart/2005/8/layout/hierarchy2"/>
    <dgm:cxn modelId="{3B8505B3-07B6-42BE-8A57-19083E92264A}" type="presParOf" srcId="{55F3B912-2E80-4692-9B33-527D985ACADD}" destId="{CFC9F212-0618-4EA6-9AD4-DB5D51E56CF7}" srcOrd="0" destOrd="0" presId="urn:microsoft.com/office/officeart/2005/8/layout/hierarchy2"/>
    <dgm:cxn modelId="{B92363AB-01C7-482A-A9D6-6A95B79F85DC}" type="presParOf" srcId="{55F3B912-2E80-4692-9B33-527D985ACADD}" destId="{A864ECEB-F25E-4573-A1B2-066EF77F8F65}" srcOrd="1" destOrd="0" presId="urn:microsoft.com/office/officeart/2005/8/layout/hierarchy2"/>
    <dgm:cxn modelId="{A8E48179-32E6-4BBE-BF29-7CB476052C4C}" type="presParOf" srcId="{A864ECEB-F25E-4573-A1B2-066EF77F8F65}" destId="{076866B8-8C0E-4C0F-B5B7-9A34A27E2322}" srcOrd="0" destOrd="0" presId="urn:microsoft.com/office/officeart/2005/8/layout/hierarchy2"/>
    <dgm:cxn modelId="{FEBEFC8B-208A-4284-A285-BF59BFF7E408}" type="presParOf" srcId="{076866B8-8C0E-4C0F-B5B7-9A34A27E2322}" destId="{F3E62EBC-C96A-468A-88EF-FB120345BDC7}" srcOrd="0" destOrd="0" presId="urn:microsoft.com/office/officeart/2005/8/layout/hierarchy2"/>
    <dgm:cxn modelId="{4FF959DE-DBBC-444C-95A0-18719D29242D}" type="presParOf" srcId="{A864ECEB-F25E-4573-A1B2-066EF77F8F65}" destId="{8B8EDA40-7AAC-487D-AEF8-C630550152E1}" srcOrd="1" destOrd="0" presId="urn:microsoft.com/office/officeart/2005/8/layout/hierarchy2"/>
    <dgm:cxn modelId="{20D949D6-5918-43CC-8DB3-7AFC2E8ED937}" type="presParOf" srcId="{8B8EDA40-7AAC-487D-AEF8-C630550152E1}" destId="{FAE274D9-F0D7-495C-8B0C-EC8E2EB5264E}" srcOrd="0" destOrd="0" presId="urn:microsoft.com/office/officeart/2005/8/layout/hierarchy2"/>
    <dgm:cxn modelId="{7D88C26A-C5C2-4D6B-99E4-EBD5BFFE5F1B}" type="presParOf" srcId="{8B8EDA40-7AAC-487D-AEF8-C630550152E1}" destId="{DB94D4A9-E31F-444B-8FFD-37A0B17149CB}" srcOrd="1" destOrd="0" presId="urn:microsoft.com/office/officeart/2005/8/layout/hierarchy2"/>
    <dgm:cxn modelId="{795F701E-0E6A-403B-A909-639714274DF0}" type="presParOf" srcId="{0853222E-993C-48EC-8D30-6BB13A716C73}" destId="{D15441CE-FF78-46FF-9AC2-0003898D3D44}" srcOrd="2" destOrd="0" presId="urn:microsoft.com/office/officeart/2005/8/layout/hierarchy2"/>
    <dgm:cxn modelId="{C68659E6-3DDF-4560-A611-509A35C2CC70}" type="presParOf" srcId="{D15441CE-FF78-46FF-9AC2-0003898D3D44}" destId="{02856176-468B-4079-B04D-D714CD10E310}" srcOrd="0" destOrd="0" presId="urn:microsoft.com/office/officeart/2005/8/layout/hierarchy2"/>
    <dgm:cxn modelId="{45A8F118-E273-4C36-9C55-400B98B6296E}" type="presParOf" srcId="{0853222E-993C-48EC-8D30-6BB13A716C73}" destId="{97E5267E-AFF8-43CD-BA64-DEE3525A789B}" srcOrd="3" destOrd="0" presId="urn:microsoft.com/office/officeart/2005/8/layout/hierarchy2"/>
    <dgm:cxn modelId="{6DED1AC9-E6F2-43FF-B742-5A36D0BB1A1E}" type="presParOf" srcId="{97E5267E-AFF8-43CD-BA64-DEE3525A789B}" destId="{CED97FE7-2414-454E-8ACF-457884326C7E}" srcOrd="0" destOrd="0" presId="urn:microsoft.com/office/officeart/2005/8/layout/hierarchy2"/>
    <dgm:cxn modelId="{560A32D8-4116-471C-A1AC-D81B7D5B3B65}" type="presParOf" srcId="{97E5267E-AFF8-43CD-BA64-DEE3525A789B}" destId="{36287ED0-4549-43FC-BB9F-E4E259DA4C96}" srcOrd="1" destOrd="0" presId="urn:microsoft.com/office/officeart/2005/8/layout/hierarchy2"/>
    <dgm:cxn modelId="{EE4D861F-3360-4862-96C0-8E45C4AB2FC7}" type="presParOf" srcId="{36287ED0-4549-43FC-BB9F-E4E259DA4C96}" destId="{64B84292-4E59-45ED-882C-1896324085AD}" srcOrd="0" destOrd="0" presId="urn:microsoft.com/office/officeart/2005/8/layout/hierarchy2"/>
    <dgm:cxn modelId="{B04D35B1-497D-4B75-A03E-44F9E9CD1347}" type="presParOf" srcId="{64B84292-4E59-45ED-882C-1896324085AD}" destId="{F69A07A1-3F84-4819-9F81-F29B30AFE43B}" srcOrd="0" destOrd="0" presId="urn:microsoft.com/office/officeart/2005/8/layout/hierarchy2"/>
    <dgm:cxn modelId="{C970F5AB-2EF2-449E-A99D-7C4DB220CB00}" type="presParOf" srcId="{36287ED0-4549-43FC-BB9F-E4E259DA4C96}" destId="{29E59516-8902-4C51-A80A-74218AD7FA8E}" srcOrd="1" destOrd="0" presId="urn:microsoft.com/office/officeart/2005/8/layout/hierarchy2"/>
    <dgm:cxn modelId="{29E3BBF4-BDEE-49DA-9E14-E7C03B327F39}" type="presParOf" srcId="{29E59516-8902-4C51-A80A-74218AD7FA8E}" destId="{A6AD5D28-13C2-4C61-B69E-957127C0C2C2}" srcOrd="0" destOrd="0" presId="urn:microsoft.com/office/officeart/2005/8/layout/hierarchy2"/>
    <dgm:cxn modelId="{1DF0C929-E65F-40E2-B272-04D44803C240}" type="presParOf" srcId="{29E59516-8902-4C51-A80A-74218AD7FA8E}" destId="{FEA6F7CF-F5F8-4032-9ADE-0BDB81A9624F}" srcOrd="1" destOrd="0" presId="urn:microsoft.com/office/officeart/2005/8/layout/hierarchy2"/>
    <dgm:cxn modelId="{372D6227-7996-458D-96F7-ED9218DDEA23}" type="presParOf" srcId="{36287ED0-4549-43FC-BB9F-E4E259DA4C96}" destId="{8EDBEAB9-4869-48AC-BF3F-CD66020464C8}" srcOrd="2" destOrd="0" presId="urn:microsoft.com/office/officeart/2005/8/layout/hierarchy2"/>
    <dgm:cxn modelId="{0CFE781E-273A-4DFC-ACCB-337A195F5640}" type="presParOf" srcId="{8EDBEAB9-4869-48AC-BF3F-CD66020464C8}" destId="{BF097015-9911-4BC5-AB78-24921C845CE5}" srcOrd="0" destOrd="0" presId="urn:microsoft.com/office/officeart/2005/8/layout/hierarchy2"/>
    <dgm:cxn modelId="{DEF1BBDF-6CC7-4F97-9FA4-38B129D6F86D}" type="presParOf" srcId="{36287ED0-4549-43FC-BB9F-E4E259DA4C96}" destId="{AD1B4BEE-91E5-4ED0-B4F4-12D6A3B229E6}" srcOrd="3" destOrd="0" presId="urn:microsoft.com/office/officeart/2005/8/layout/hierarchy2"/>
    <dgm:cxn modelId="{FC24C70E-2941-4DAF-940A-261C5C9B6D52}" type="presParOf" srcId="{AD1B4BEE-91E5-4ED0-B4F4-12D6A3B229E6}" destId="{14C71B0E-2B3D-46F9-BEDA-23501E5F81B0}" srcOrd="0" destOrd="0" presId="urn:microsoft.com/office/officeart/2005/8/layout/hierarchy2"/>
    <dgm:cxn modelId="{CDE694EB-E617-44C9-8842-7328DD0B4BB2}" type="presParOf" srcId="{AD1B4BEE-91E5-4ED0-B4F4-12D6A3B229E6}" destId="{EBF85C01-AA80-4802-9BBC-2BB5D95207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36A7-76BC-4EAF-BC77-1F9B256CB369}">
      <dsp:nvSpPr>
        <dsp:cNvPr id="0" name=""/>
        <dsp:cNvSpPr/>
      </dsp:nvSpPr>
      <dsp:spPr>
        <a:xfrm>
          <a:off x="3599" y="1676783"/>
          <a:ext cx="1602316" cy="801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8. Sınıf	</a:t>
          </a:r>
          <a:endParaRPr lang="tr-TR" sz="1700" kern="1200" dirty="0"/>
        </a:p>
      </dsp:txBody>
      <dsp:txXfrm>
        <a:off x="27064" y="1700248"/>
        <a:ext cx="1555386" cy="754228"/>
      </dsp:txXfrm>
    </dsp:sp>
    <dsp:sp modelId="{B40CACAF-5D02-4E42-9A00-2107B9771FFD}">
      <dsp:nvSpPr>
        <dsp:cNvPr id="0" name=""/>
        <dsp:cNvSpPr/>
      </dsp:nvSpPr>
      <dsp:spPr>
        <a:xfrm rot="18770822">
          <a:off x="1455139" y="1716241"/>
          <a:ext cx="942478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942478" y="156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902816" y="1708301"/>
        <a:ext cx="47123" cy="47123"/>
      </dsp:txXfrm>
    </dsp:sp>
    <dsp:sp modelId="{CFC9F212-0618-4EA6-9AD4-DB5D51E56CF7}">
      <dsp:nvSpPr>
        <dsp:cNvPr id="0" name=""/>
        <dsp:cNvSpPr/>
      </dsp:nvSpPr>
      <dsp:spPr>
        <a:xfrm>
          <a:off x="2246841" y="985785"/>
          <a:ext cx="1602316" cy="801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Merkezi sınav</a:t>
          </a:r>
          <a:endParaRPr lang="tr-TR" sz="1700" kern="1200" dirty="0"/>
        </a:p>
      </dsp:txBody>
      <dsp:txXfrm>
        <a:off x="2270306" y="1009250"/>
        <a:ext cx="1555386" cy="754228"/>
      </dsp:txXfrm>
    </dsp:sp>
    <dsp:sp modelId="{076866B8-8C0E-4C0F-B5B7-9A34A27E2322}">
      <dsp:nvSpPr>
        <dsp:cNvPr id="0" name=""/>
        <dsp:cNvSpPr/>
      </dsp:nvSpPr>
      <dsp:spPr>
        <a:xfrm>
          <a:off x="3849158" y="1370741"/>
          <a:ext cx="640926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640926" y="156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153598" y="1370340"/>
        <a:ext cx="32046" cy="32046"/>
      </dsp:txXfrm>
    </dsp:sp>
    <dsp:sp modelId="{FAE274D9-F0D7-495C-8B0C-EC8E2EB5264E}">
      <dsp:nvSpPr>
        <dsp:cNvPr id="0" name=""/>
        <dsp:cNvSpPr/>
      </dsp:nvSpPr>
      <dsp:spPr>
        <a:xfrm>
          <a:off x="4490084" y="985785"/>
          <a:ext cx="1602316" cy="801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Anadolu teknik programı</a:t>
          </a:r>
          <a:endParaRPr lang="tr-TR" sz="1700" kern="1200" dirty="0"/>
        </a:p>
      </dsp:txBody>
      <dsp:txXfrm>
        <a:off x="4513549" y="1009250"/>
        <a:ext cx="1555386" cy="754228"/>
      </dsp:txXfrm>
    </dsp:sp>
    <dsp:sp modelId="{D15441CE-FF78-46FF-9AC2-0003898D3D44}">
      <dsp:nvSpPr>
        <dsp:cNvPr id="0" name=""/>
        <dsp:cNvSpPr/>
      </dsp:nvSpPr>
      <dsp:spPr>
        <a:xfrm rot="2829178">
          <a:off x="1455139" y="2407239"/>
          <a:ext cx="942478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942478" y="1562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1902816" y="2399300"/>
        <a:ext cx="47123" cy="47123"/>
      </dsp:txXfrm>
    </dsp:sp>
    <dsp:sp modelId="{CED97FE7-2414-454E-8ACF-457884326C7E}">
      <dsp:nvSpPr>
        <dsp:cNvPr id="0" name=""/>
        <dsp:cNvSpPr/>
      </dsp:nvSpPr>
      <dsp:spPr>
        <a:xfrm>
          <a:off x="2246841" y="2367782"/>
          <a:ext cx="1602316" cy="801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Mahalli Yerleştirme</a:t>
          </a:r>
          <a:endParaRPr lang="tr-TR" sz="1700" kern="1200" dirty="0"/>
        </a:p>
      </dsp:txBody>
      <dsp:txXfrm>
        <a:off x="2270306" y="2391247"/>
        <a:ext cx="1555386" cy="754228"/>
      </dsp:txXfrm>
    </dsp:sp>
    <dsp:sp modelId="{64B84292-4E59-45ED-882C-1896324085AD}">
      <dsp:nvSpPr>
        <dsp:cNvPr id="0" name=""/>
        <dsp:cNvSpPr/>
      </dsp:nvSpPr>
      <dsp:spPr>
        <a:xfrm rot="19457599">
          <a:off x="3774969" y="2522406"/>
          <a:ext cx="789303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789303" y="156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149888" y="2518296"/>
        <a:ext cx="39465" cy="39465"/>
      </dsp:txXfrm>
    </dsp:sp>
    <dsp:sp modelId="{A6AD5D28-13C2-4C61-B69E-957127C0C2C2}">
      <dsp:nvSpPr>
        <dsp:cNvPr id="0" name=""/>
        <dsp:cNvSpPr/>
      </dsp:nvSpPr>
      <dsp:spPr>
        <a:xfrm>
          <a:off x="4490084" y="1907116"/>
          <a:ext cx="1602316" cy="801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Anadolu meslek programı</a:t>
          </a:r>
          <a:endParaRPr lang="tr-TR" sz="1700" kern="1200" dirty="0"/>
        </a:p>
      </dsp:txBody>
      <dsp:txXfrm>
        <a:off x="4513549" y="1930581"/>
        <a:ext cx="1555386" cy="754228"/>
      </dsp:txXfrm>
    </dsp:sp>
    <dsp:sp modelId="{8EDBEAB9-4869-48AC-BF3F-CD66020464C8}">
      <dsp:nvSpPr>
        <dsp:cNvPr id="0" name=""/>
        <dsp:cNvSpPr/>
      </dsp:nvSpPr>
      <dsp:spPr>
        <a:xfrm rot="2142401">
          <a:off x="3774969" y="2983072"/>
          <a:ext cx="789303" cy="31245"/>
        </a:xfrm>
        <a:custGeom>
          <a:avLst/>
          <a:gdLst/>
          <a:ahLst/>
          <a:cxnLst/>
          <a:rect l="0" t="0" r="0" b="0"/>
          <a:pathLst>
            <a:path>
              <a:moveTo>
                <a:pt x="0" y="15622"/>
              </a:moveTo>
              <a:lnTo>
                <a:pt x="789303" y="1562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/>
        </a:p>
      </dsp:txBody>
      <dsp:txXfrm>
        <a:off x="4149888" y="2978962"/>
        <a:ext cx="39465" cy="39465"/>
      </dsp:txXfrm>
    </dsp:sp>
    <dsp:sp modelId="{14C71B0E-2B3D-46F9-BEDA-23501E5F81B0}">
      <dsp:nvSpPr>
        <dsp:cNvPr id="0" name=""/>
        <dsp:cNvSpPr/>
      </dsp:nvSpPr>
      <dsp:spPr>
        <a:xfrm>
          <a:off x="4490084" y="2828448"/>
          <a:ext cx="1602316" cy="8011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Mesleki eğitim merkezi programı</a:t>
          </a:r>
          <a:endParaRPr lang="tr-TR" sz="1700" kern="1200" dirty="0"/>
        </a:p>
      </dsp:txBody>
      <dsp:txXfrm>
        <a:off x="4513549" y="2851913"/>
        <a:ext cx="1555386" cy="754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11.01.2024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11.01.2024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568654"/>
          </a:xfrm>
        </p:spPr>
        <p:txBody>
          <a:bodyPr>
            <a:normAutofit/>
          </a:bodyPr>
          <a:lstStyle/>
          <a:p>
            <a:pPr algn="ctr"/>
            <a:r>
              <a:rPr lang="tr-TR" sz="2800" dirty="0" smtClean="0">
                <a:solidFill>
                  <a:srgbClr val="00B0F0"/>
                </a:solidFill>
              </a:rPr>
              <a:t>BORNOVA İLÇE MİLLİ EĞİTİM MÜDÜRLÜĞÜ</a:t>
            </a:r>
            <a:endParaRPr lang="tr-TR" sz="2800" dirty="0">
              <a:solidFill>
                <a:srgbClr val="00B0F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8215370" cy="3960440"/>
          </a:xfrm>
        </p:spPr>
        <p:txBody>
          <a:bodyPr>
            <a:noAutofit/>
          </a:bodyPr>
          <a:lstStyle/>
          <a:p>
            <a:r>
              <a:rPr lang="tr-TR" sz="5200" b="1" dirty="0" smtClean="0">
                <a:solidFill>
                  <a:srgbClr val="FF0000"/>
                </a:solidFill>
                <a:latin typeface="+mj-lt"/>
              </a:rPr>
              <a:t>MESLEKİ VE TEKNİK EĞİTİM</a:t>
            </a:r>
          </a:p>
          <a:p>
            <a:r>
              <a:rPr lang="tr-TR" sz="5200" b="1" dirty="0" smtClean="0">
                <a:solidFill>
                  <a:srgbClr val="FF0000"/>
                </a:solidFill>
                <a:latin typeface="+mj-lt"/>
              </a:rPr>
              <a:t>TANITIM VE </a:t>
            </a:r>
            <a:r>
              <a:rPr lang="tr-TR" sz="5200" b="1" i="1" dirty="0" smtClean="0">
                <a:solidFill>
                  <a:srgbClr val="FF0000"/>
                </a:solidFill>
                <a:latin typeface="+mj-lt"/>
              </a:rPr>
              <a:t>YÖNLENDİRME</a:t>
            </a:r>
          </a:p>
          <a:p>
            <a:endParaRPr lang="tr-TR" sz="5200" b="1" i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tr-TR" sz="2200" b="1" i="1" smtClean="0">
                <a:solidFill>
                  <a:srgbClr val="FF0000"/>
                </a:solidFill>
                <a:latin typeface="+mj-lt"/>
              </a:rPr>
              <a:t>Ocak 2024</a:t>
            </a:r>
            <a:r>
              <a:rPr lang="tr-TR" sz="5200" b="1" smtClean="0">
                <a:solidFill>
                  <a:srgbClr val="FF0000"/>
                </a:solidFill>
                <a:latin typeface="+mj-lt"/>
              </a:rPr>
              <a:t> </a:t>
            </a:r>
            <a:endParaRPr lang="tr-TR" sz="5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928" y="142852"/>
            <a:ext cx="890107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dirty="0"/>
              <a:t>Mesleki Eğitim Merkezi Uygulamaları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14816"/>
          </a:xfrm>
        </p:spPr>
        <p:txBody>
          <a:bodyPr>
            <a:normAutofit fontScale="55000" lnSpcReduction="20000"/>
          </a:bodyPr>
          <a:lstStyle/>
          <a:p>
            <a:endParaRPr lang="tr-TR" sz="4400" dirty="0" smtClean="0"/>
          </a:p>
          <a:p>
            <a:r>
              <a:rPr lang="tr-TR" sz="4400" b="1" u="sng" dirty="0" smtClean="0">
                <a:latin typeface="+mj-lt"/>
              </a:rPr>
              <a:t>34 </a:t>
            </a:r>
            <a:r>
              <a:rPr lang="tr-TR" sz="4400" b="1" u="sng" dirty="0">
                <a:latin typeface="+mj-lt"/>
              </a:rPr>
              <a:t>Alan ve 184 farklı </a:t>
            </a:r>
            <a:r>
              <a:rPr lang="tr-TR" sz="4400" dirty="0">
                <a:latin typeface="+mj-lt"/>
              </a:rPr>
              <a:t>dalda mesleki eğitim </a:t>
            </a:r>
            <a:r>
              <a:rPr lang="tr-TR" sz="4400" dirty="0" smtClean="0">
                <a:latin typeface="+mj-lt"/>
              </a:rPr>
              <a:t>imkânı</a:t>
            </a:r>
            <a:endParaRPr lang="tr-TR" sz="4400" dirty="0">
              <a:latin typeface="+mj-lt"/>
            </a:endParaRPr>
          </a:p>
          <a:p>
            <a:r>
              <a:rPr lang="tr-TR" sz="4400" dirty="0">
                <a:latin typeface="+mj-lt"/>
              </a:rPr>
              <a:t>Ortaokulu bitirenlere zorunlu lise eğitimini mesleki eğitim merkezlerinde tamamlayabilme </a:t>
            </a:r>
            <a:r>
              <a:rPr lang="tr-TR" sz="4400" dirty="0" smtClean="0">
                <a:latin typeface="+mj-lt"/>
              </a:rPr>
              <a:t>fırsatı</a:t>
            </a:r>
          </a:p>
          <a:p>
            <a:r>
              <a:rPr lang="tr-TR" sz="4400" dirty="0" smtClean="0">
                <a:latin typeface="+mj-lt"/>
              </a:rPr>
              <a:t>9. sınıftan itibaren iş kazaları, meslek hastalıklarına karşı </a:t>
            </a:r>
            <a:r>
              <a:rPr lang="tr-TR" sz="4400" dirty="0" smtClean="0">
                <a:latin typeface="+mj-lt"/>
              </a:rPr>
              <a:t>Sigortalı olma imkanı </a:t>
            </a:r>
            <a:endParaRPr lang="tr-TR" sz="4400" dirty="0" smtClean="0">
              <a:latin typeface="+mj-lt"/>
            </a:endParaRPr>
          </a:p>
          <a:p>
            <a:r>
              <a:rPr lang="tr-TR" sz="4400" dirty="0" smtClean="0">
                <a:latin typeface="+mj-lt"/>
              </a:rPr>
              <a:t>9</a:t>
            </a:r>
            <a:r>
              <a:rPr lang="tr-TR" sz="4400" dirty="0">
                <a:latin typeface="+mj-lt"/>
              </a:rPr>
              <a:t>, 10 ve 11. sınıf öğrencilerine asgari ücretin en az %30'u,</a:t>
            </a:r>
          </a:p>
          <a:p>
            <a:r>
              <a:rPr lang="tr-TR" sz="4400" dirty="0">
                <a:latin typeface="+mj-lt"/>
              </a:rPr>
              <a:t>12. sınıftaki kalfalara asgari ücretin en az yarısı kadar maaş imkânı</a:t>
            </a:r>
          </a:p>
          <a:p>
            <a:r>
              <a:rPr lang="tr-TR" sz="4400" dirty="0">
                <a:latin typeface="+mj-lt"/>
              </a:rPr>
              <a:t>Ustalık belgesi, Mesleki ve Teknik Anadolu Lisesi diploması ve kendi iş yerini açma fırsatı</a:t>
            </a:r>
          </a:p>
          <a:p>
            <a:r>
              <a:rPr lang="tr-TR" sz="4400" dirty="0">
                <a:latin typeface="+mj-lt"/>
              </a:rPr>
              <a:t>Mezun olduğu alanda %88 istihdam oranı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FC4-DF33-41EC-8EAE-893B6ACC0BFC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5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8229600" cy="1068728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/>
              <a:t>Mesleki Eğitim Merkezi Uygulamaları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21497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tr-TR" sz="3800" b="1" dirty="0" smtClean="0"/>
          </a:p>
          <a:p>
            <a:pPr marL="0" indent="0">
              <a:buNone/>
            </a:pPr>
            <a:r>
              <a:rPr lang="tr-TR" sz="3800" b="1" dirty="0" smtClean="0"/>
              <a:t>Mesleki </a:t>
            </a:r>
            <a:r>
              <a:rPr lang="tr-TR" sz="3800" b="1" dirty="0"/>
              <a:t>eğitim merkezlerine nasıl başvurulabilir</a:t>
            </a:r>
            <a:r>
              <a:rPr lang="tr-TR" sz="3800" b="1" dirty="0" smtClean="0"/>
              <a:t>?</a:t>
            </a:r>
          </a:p>
          <a:p>
            <a:pPr marL="0" indent="0">
              <a:buNone/>
            </a:pPr>
            <a:endParaRPr lang="tr-TR" sz="3600" dirty="0"/>
          </a:p>
          <a:p>
            <a:r>
              <a:rPr lang="tr-TR" sz="3800" dirty="0"/>
              <a:t>Başvuru şartlarını taşımak koşuluyla, mevcutta bir işletmede çalışanlar veya işletmede çalışmayıp mesleki eğitim almak isteyen adaylar kimlik bilgileriyle birlikte en yakın mesleki eğitim merkezine </a:t>
            </a:r>
            <a:r>
              <a:rPr lang="tr-TR" sz="3800" dirty="0" smtClean="0"/>
              <a:t>bizzat </a:t>
            </a:r>
            <a:r>
              <a:rPr lang="tr-TR" sz="3800" dirty="0"/>
              <a:t>müracaat edebilir</a:t>
            </a:r>
            <a:r>
              <a:rPr lang="tr-TR" sz="3800" dirty="0" smtClean="0"/>
              <a:t>.</a:t>
            </a:r>
            <a:endParaRPr lang="tr-TR" sz="3800" dirty="0"/>
          </a:p>
          <a:p>
            <a:r>
              <a:rPr lang="tr-TR" sz="3800" dirty="0"/>
              <a:t>Herhangi bir İşletmede çalışmayanlar; mesleki eğitim merkezleri tarafından meslek seçimi ve işletme bulma konusunda rehberlik ve yönlendirme hizmeti alabilirler.</a:t>
            </a:r>
          </a:p>
          <a:p>
            <a:r>
              <a:rPr lang="tr-TR" sz="3800" dirty="0"/>
              <a:t>Mesleki eğitim merkezine kayıt; okul, işletme ve öğrenci/veli arasında “işletmelerde mesleki eğitim sözleşmesinin” imzalanmasıyla başlar.</a:t>
            </a:r>
          </a:p>
          <a:p>
            <a:r>
              <a:rPr lang="tr-TR" sz="3800" dirty="0"/>
              <a:t>Öğrenci e-MESEM sistemine okul tarafından kaydedilir.</a:t>
            </a:r>
          </a:p>
          <a:p>
            <a:r>
              <a:rPr lang="tr-TR" sz="3800" dirty="0"/>
              <a:t>Öğrenci kayıt olduğu andan itibaren meslek hastalıkları, iş kazalarına karşı sigortası </a:t>
            </a:r>
            <a:r>
              <a:rPr lang="tr-TR" sz="3800" dirty="0" smtClean="0"/>
              <a:t>başlar</a:t>
            </a:r>
            <a:r>
              <a:rPr lang="tr-TR" sz="3800" dirty="0"/>
              <a:t>, </a:t>
            </a:r>
            <a:r>
              <a:rPr lang="tr-TR" sz="3800" dirty="0" smtClean="0"/>
              <a:t>öğrenim </a:t>
            </a:r>
            <a:r>
              <a:rPr lang="tr-TR" sz="3800" dirty="0"/>
              <a:t>süresi boyunca devam eder.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FC4-DF33-41EC-8EAE-893B6ACC0BFC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4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6715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2400" b="1" dirty="0" smtClean="0"/>
              <a:t>Mesleki </a:t>
            </a:r>
            <a:r>
              <a:rPr lang="tr-TR" sz="2400" b="1" dirty="0"/>
              <a:t>eğitim merkezlerine başvuru süreci ve </a:t>
            </a:r>
            <a:r>
              <a:rPr lang="tr-TR" sz="2400" b="1" dirty="0" smtClean="0"/>
              <a:t>aşamaları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dirty="0" smtClean="0"/>
              <a:t>En </a:t>
            </a:r>
            <a:r>
              <a:rPr lang="tr-TR" sz="2400" dirty="0"/>
              <a:t>az ortaokul mezunu olan adaylar yıl boyunca kayıt yaptırabilir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Sağlık durumu ilgili mesleğin öğrenimine elverişli olmak. Bu durum gerektiğinde sağlık/sağlık kurulu raporuyla belgelendirilir</a:t>
            </a:r>
            <a:r>
              <a:rPr lang="tr-TR" sz="2400" dirty="0" smtClean="0"/>
              <a:t>.</a:t>
            </a:r>
            <a:endParaRPr lang="tr-TR" sz="2400" dirty="0"/>
          </a:p>
          <a:p>
            <a:r>
              <a:rPr lang="tr-TR" sz="2400" dirty="0" smtClean="0"/>
              <a:t>184 </a:t>
            </a:r>
            <a:r>
              <a:rPr lang="tr-TR" sz="2400" dirty="0"/>
              <a:t>farklı dalda başvuru yapılabilmektedir.</a:t>
            </a:r>
          </a:p>
          <a:p>
            <a:r>
              <a:rPr lang="tr-TR" sz="2400" dirty="0"/>
              <a:t>Haftada 1 gün okulda teorik, 4 gün ise işletmelerde beceri eğitimi verilmektedir.</a:t>
            </a:r>
          </a:p>
          <a:p>
            <a:r>
              <a:rPr lang="tr-TR" sz="2400" dirty="0" smtClean="0"/>
              <a:t>Mesleki </a:t>
            </a:r>
            <a:r>
              <a:rPr lang="tr-TR" sz="2400" dirty="0"/>
              <a:t>eğitim merkezine devam eden 9,10 ve 11. Sınıf öğrencileri asgari ücretin en az %30'unu, 12. Sınıf öğrencileri asgari ücretin en az yarısı kadar maaş alırlar.</a:t>
            </a:r>
          </a:p>
          <a:p>
            <a:r>
              <a:rPr lang="tr-TR" sz="2400" dirty="0"/>
              <a:t>Mesleki eğitim merkezi mezunları “Ustalık Belgesi” ile “Mesleki ve Teknik Anadolu Lisesi diploması” alarak kendi iş yerlerini açabilirler.</a:t>
            </a:r>
          </a:p>
          <a:p>
            <a:pPr marL="0" indent="0">
              <a:buNone/>
            </a:pPr>
            <a:endParaRPr lang="tr-TR" sz="24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FC4-DF33-41EC-8EAE-893B6ACC0BFC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185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Mesleki Eğitim Merkezi Uygulamaları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tr-TR" sz="2800" b="1" dirty="0">
                <a:latin typeface="Cambria" panose="02040503050406030204" pitchFamily="18" charset="0"/>
                <a:ea typeface="Cambria" panose="02040503050406030204" pitchFamily="18" charset="0"/>
              </a:rPr>
              <a:t>Mesleki Eğitim Merkezinde okuyan öğrencilerden Meslek Lisesi mezunu olmak isteyenlerin almaları gereken fark dersleri Talim ve Terbiye Kurulunun 19.07.2019 tarihli ve 18 sayılı kararı ile kabul edilmiş ve 2019-2020 eğitim ve öğretim yılından itibaren </a:t>
            </a:r>
            <a:r>
              <a:rPr lang="tr-TR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DİPLOMA PROGRAMI</a:t>
            </a:r>
            <a:r>
              <a:rPr lang="tr-TR" sz="2800" b="1" dirty="0">
                <a:latin typeface="Cambria" panose="02040503050406030204" pitchFamily="18" charset="0"/>
                <a:ea typeface="Cambria" panose="02040503050406030204" pitchFamily="18" charset="0"/>
              </a:rPr>
              <a:t> uygulanmaya başlanmıştır.</a:t>
            </a:r>
          </a:p>
          <a:p>
            <a:pPr algn="just"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A53010"/>
              </a:buClr>
              <a:buFont typeface="Wingdings" panose="05000000000000000000" pitchFamily="2" charset="2"/>
              <a:buChar char="Ø"/>
            </a:pPr>
            <a:endParaRPr lang="tr-TR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tr-TR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Mesleki eğitim merkezlerinden önceki yıllarda kalfalık ve ustalık belgesi almış olanların da fark derslerini tamamlayıp Meslek Lisesi diploması alabilmeleri için 14.08.2020 tarihi itibariyle </a:t>
            </a:r>
            <a:r>
              <a:rPr lang="tr-TR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DİPLOMA</a:t>
            </a:r>
            <a:r>
              <a:rPr lang="tr-TR" sz="28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TELAFİ </a:t>
            </a:r>
            <a:r>
              <a:rPr lang="tr-TR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PROGRAMI</a:t>
            </a:r>
            <a:r>
              <a:rPr lang="tr-TR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başlatılmıştır.</a:t>
            </a:r>
            <a:endParaRPr lang="tr-TR" altLang="tr-TR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FC4-DF33-41EC-8EAE-893B6ACC0BFC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25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İçerik Yer Tutucusu 2"/>
          <p:cNvSpPr>
            <a:spLocks noGrp="1"/>
          </p:cNvSpPr>
          <p:nvPr>
            <p:ph idx="1"/>
          </p:nvPr>
        </p:nvSpPr>
        <p:spPr>
          <a:xfrm>
            <a:off x="336431" y="1500174"/>
            <a:ext cx="8593287" cy="4983753"/>
          </a:xfrm>
        </p:spPr>
        <p:txBody>
          <a:bodyPr>
            <a:noAutofit/>
          </a:bodyPr>
          <a:lstStyle/>
          <a:p>
            <a:pPr marL="0" indent="0" algn="ctr" defTabSz="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A53010"/>
              </a:buClr>
              <a:buNone/>
            </a:pPr>
            <a:r>
              <a:rPr lang="tr-TR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KAYIT ŞARTLARI NELERDİR?</a:t>
            </a:r>
          </a:p>
          <a:p>
            <a:pPr algn="just" defTabSz="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tr-TR" altLang="tr-TR" sz="2400" b="1" dirty="0" smtClean="0">
                <a:latin typeface="Century Gothic" panose="020B0502020202020204" pitchFamily="34" charset="0"/>
              </a:rPr>
              <a:t> En az ortaokul </a:t>
            </a:r>
            <a:r>
              <a:rPr lang="tr-TR" altLang="tr-TR" sz="2400" b="1" dirty="0">
                <a:latin typeface="Century Gothic" panose="020B0502020202020204" pitchFamily="34" charset="0"/>
              </a:rPr>
              <a:t>veya imam-hatip ortaokulunu </a:t>
            </a:r>
            <a:r>
              <a:rPr lang="tr-TR" altLang="tr-TR" sz="2400" b="1" dirty="0" smtClean="0">
                <a:latin typeface="Century Gothic" panose="020B0502020202020204" pitchFamily="34" charset="0"/>
              </a:rPr>
              <a:t>bitirmiş</a:t>
            </a:r>
            <a:r>
              <a:rPr lang="tr-TR" altLang="tr-TR" sz="2400" b="1" dirty="0">
                <a:latin typeface="Century Gothic" panose="020B0502020202020204" pitchFamily="34" charset="0"/>
              </a:rPr>
              <a:t> </a:t>
            </a:r>
            <a:r>
              <a:rPr lang="tr-TR" altLang="tr-TR" sz="2400" b="1" dirty="0" smtClean="0">
                <a:latin typeface="Century Gothic" panose="020B0502020202020204" pitchFamily="34" charset="0"/>
              </a:rPr>
              <a:t>olmak.</a:t>
            </a:r>
            <a:endParaRPr lang="tr-TR" altLang="tr-TR" sz="2400" b="1" dirty="0">
              <a:latin typeface="Century Gothic" panose="020B0502020202020204" pitchFamily="34" charset="0"/>
            </a:endParaRPr>
          </a:p>
          <a:p>
            <a:pPr algn="just" defTabSz="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tr-TR" altLang="tr-TR" sz="2400" b="1" dirty="0" smtClean="0">
                <a:latin typeface="Century Gothic" panose="020B0502020202020204" pitchFamily="34" charset="0"/>
              </a:rPr>
              <a:t> Sağlık durumu </a:t>
            </a:r>
            <a:r>
              <a:rPr lang="tr-TR" altLang="tr-TR" sz="2400" b="1" dirty="0">
                <a:latin typeface="Century Gothic" panose="020B0502020202020204" pitchFamily="34" charset="0"/>
              </a:rPr>
              <a:t>ilgili mesleğin öğrenimine elverişli </a:t>
            </a:r>
            <a:r>
              <a:rPr lang="tr-TR" altLang="tr-TR" sz="2400" b="1" dirty="0" smtClean="0">
                <a:latin typeface="Century Gothic" panose="020B0502020202020204" pitchFamily="34" charset="0"/>
              </a:rPr>
              <a:t>olmak. </a:t>
            </a:r>
            <a:r>
              <a:rPr lang="tr-TR" altLang="tr-TR" sz="2400" b="1" dirty="0">
                <a:latin typeface="Century Gothic" panose="020B0502020202020204" pitchFamily="34" charset="0"/>
              </a:rPr>
              <a:t>Bu </a:t>
            </a:r>
            <a:r>
              <a:rPr lang="tr-TR" altLang="tr-TR" sz="2400" b="1" dirty="0" smtClean="0">
                <a:latin typeface="Century Gothic" panose="020B0502020202020204" pitchFamily="34" charset="0"/>
              </a:rPr>
              <a:t>durum, gerektiğinde</a:t>
            </a:r>
            <a:r>
              <a:rPr lang="tr-TR" altLang="tr-TR" sz="2400" b="1" dirty="0">
                <a:latin typeface="Century Gothic" panose="020B0502020202020204" pitchFamily="34" charset="0"/>
              </a:rPr>
              <a:t>, sağlık/sağlık kurulu raporuyla belgelendirilir</a:t>
            </a:r>
            <a:r>
              <a:rPr lang="tr-TR" altLang="tr-TR" sz="2400" b="1" dirty="0" smtClean="0">
                <a:latin typeface="Century Gothic" panose="020B0502020202020204" pitchFamily="34" charset="0"/>
              </a:rPr>
              <a:t>.</a:t>
            </a:r>
          </a:p>
          <a:p>
            <a:pPr algn="just" defTabSz="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tr-TR" altLang="tr-TR" sz="2400" b="1" dirty="0" smtClean="0">
                <a:latin typeface="Century Gothic" panose="020B0502020202020204" pitchFamily="34" charset="0"/>
              </a:rPr>
              <a:t> Kayıt olacağı meslek dalı ile ilgili bir işyeriyle sözleşme imzalamak. Sözleşme imzalanacak işyerinde Usta Öğreticilik belgesine sahip usta olması gerekir.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FC4-DF33-41EC-8EAE-893B6ACC0BFC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15" name="Oval 14"/>
          <p:cNvSpPr/>
          <p:nvPr/>
        </p:nvSpPr>
        <p:spPr>
          <a:xfrm rot="1200000">
            <a:off x="7026225" y="20894"/>
            <a:ext cx="2191065" cy="1312238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rgbClr val="0070C0"/>
                </a:solidFill>
                <a:latin typeface="Franklin Gothic Heavy" panose="020B0903020102020204" pitchFamily="34" charset="0"/>
              </a:rPr>
              <a:t>YAŞ SINIRI YOKTUR !</a:t>
            </a:r>
            <a:endParaRPr lang="tr-TR" sz="2400" b="1" dirty="0">
              <a:solidFill>
                <a:srgbClr val="0070C0"/>
              </a:solidFill>
              <a:latin typeface="Franklin Gothic Heavy" panose="020B0903020102020204" pitchFamily="34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0" y="0"/>
            <a:ext cx="3321844" cy="1384995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KAYITLAR</a:t>
            </a:r>
          </a:p>
          <a:p>
            <a:pPr algn="ctr"/>
            <a:r>
              <a:rPr lang="tr-TR" sz="2800" dirty="0">
                <a:solidFill>
                  <a:srgbClr val="FF0000"/>
                </a:solidFill>
                <a:latin typeface="Franklin Gothic Heavy" panose="020B0903020102020204" pitchFamily="34" charset="0"/>
              </a:rPr>
              <a:t>YIL BOYU DEVAM EDER !</a:t>
            </a:r>
          </a:p>
        </p:txBody>
      </p:sp>
    </p:spTree>
    <p:extLst>
      <p:ext uri="{BB962C8B-B14F-4D97-AF65-F5344CB8AC3E}">
        <p14:creationId xmlns:p14="http://schemas.microsoft.com/office/powerpoint/2010/main" val="428866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İçerik Yer Tutucusu 2"/>
          <p:cNvSpPr>
            <a:spLocks noGrp="1"/>
          </p:cNvSpPr>
          <p:nvPr>
            <p:ph idx="1"/>
          </p:nvPr>
        </p:nvSpPr>
        <p:spPr>
          <a:xfrm>
            <a:off x="323528" y="404664"/>
            <a:ext cx="8462513" cy="6048672"/>
          </a:xfrm>
        </p:spPr>
        <p:txBody>
          <a:bodyPr>
            <a:noAutofit/>
          </a:bodyPr>
          <a:lstStyle/>
          <a:p>
            <a:pPr marL="0" indent="0" algn="ctr" defTabSz="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A53010"/>
              </a:buClr>
              <a:buNone/>
            </a:pPr>
            <a:r>
              <a:rPr lang="tr-TR" sz="28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ÜCRET, SOSYAL GÜVENLİK VE İZİN</a:t>
            </a:r>
            <a:endParaRPr lang="tr-TR" sz="2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just" defTabSz="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tr-TR" altLang="tr-TR" sz="2800" b="1" dirty="0">
                <a:latin typeface="Century Gothic" panose="020B0502020202020204" pitchFamily="34" charset="0"/>
              </a:rPr>
              <a:t>Eğitim süresince öğrencinin SGK (İş kazası ve meslek hastalığı ile Genel Sağlık Sigortası) primleri devlet tarafından karşılanır</a:t>
            </a:r>
            <a:r>
              <a:rPr lang="tr-TR" altLang="tr-TR" sz="2800" b="1" dirty="0" smtClean="0">
                <a:latin typeface="Century Gothic" panose="020B0502020202020204" pitchFamily="34" charset="0"/>
              </a:rPr>
              <a:t>.</a:t>
            </a:r>
          </a:p>
          <a:p>
            <a:pPr algn="just" defTabSz="457200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>
                <a:latin typeface="Century Gothic" panose="020B0502020202020204" pitchFamily="34" charset="0"/>
              </a:rPr>
              <a:t> Aday çırak, çırak ve işletmelerde mesleki eğitim gören öğrencilere </a:t>
            </a:r>
            <a:r>
              <a:rPr lang="tr-TR" altLang="tr-TR" sz="2800" b="1" dirty="0" smtClean="0">
                <a:latin typeface="Century Gothic" panose="020B0502020202020204" pitchFamily="34" charset="0"/>
              </a:rPr>
              <a:t>işletmelerce </a:t>
            </a:r>
            <a:r>
              <a:rPr lang="tr-TR" altLang="tr-TR" sz="2800" b="1" dirty="0">
                <a:latin typeface="Century Gothic" panose="020B0502020202020204" pitchFamily="34" charset="0"/>
              </a:rPr>
              <a:t>her yıl tatil aylarında bir ay ücretli izin verilir</a:t>
            </a:r>
            <a:r>
              <a:rPr lang="tr-TR" altLang="tr-TR" sz="2800" b="1" dirty="0" smtClean="0">
                <a:latin typeface="Century Gothic" panose="020B0502020202020204" pitchFamily="34" charset="0"/>
              </a:rPr>
              <a:t>. Ayrıca </a:t>
            </a:r>
            <a:r>
              <a:rPr lang="tr-TR" altLang="tr-TR" sz="2800" b="1" dirty="0">
                <a:latin typeface="Century Gothic" panose="020B0502020202020204" pitchFamily="34" charset="0"/>
              </a:rPr>
              <a:t>mazeretleri kabul edilenlere okul müdürlüğünün görüşü alınarak bir aya kadar ücretsiz izin de verilebilir.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FC4-DF33-41EC-8EAE-893B6ACC0BFC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4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İçerik Yer Tutucusu 2"/>
          <p:cNvSpPr>
            <a:spLocks noGrp="1"/>
          </p:cNvSpPr>
          <p:nvPr>
            <p:ph idx="1"/>
          </p:nvPr>
        </p:nvSpPr>
        <p:spPr>
          <a:xfrm>
            <a:off x="323528" y="836712"/>
            <a:ext cx="8462513" cy="53591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ctr"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A53010"/>
              </a:buClr>
              <a:buNone/>
            </a:pPr>
            <a:r>
              <a:rPr lang="tr-TR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İŞLETMELER</a:t>
            </a:r>
            <a:r>
              <a:rPr lang="tr-TR" sz="28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;</a:t>
            </a:r>
            <a:endParaRPr lang="tr-TR" sz="2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A53010"/>
              </a:buClr>
              <a:buFont typeface="Wingdings" panose="05000000000000000000" pitchFamily="2" charset="2"/>
              <a:buChar char="Ø"/>
            </a:pPr>
            <a:r>
              <a:rPr lang="tr-TR" altLang="tr-TR" sz="2800" b="1" dirty="0" smtClean="0">
                <a:latin typeface="Century Gothic" panose="020B0502020202020204" pitchFamily="34" charset="0"/>
              </a:rPr>
              <a:t> 9, 10 ve 11. sınıf öğrencilerine, </a:t>
            </a:r>
            <a:r>
              <a:rPr lang="tr-TR" altLang="tr-TR" sz="2800" b="1" dirty="0">
                <a:latin typeface="Century Gothic" panose="020B0502020202020204" pitchFamily="34" charset="0"/>
              </a:rPr>
              <a:t>asgari ücretin net tutarının %30 </a:t>
            </a:r>
            <a:r>
              <a:rPr lang="tr-TR" altLang="tr-TR" sz="2800" b="1" dirty="0" smtClean="0">
                <a:latin typeface="Century Gothic" panose="020B0502020202020204" pitchFamily="34" charset="0"/>
              </a:rPr>
              <a:t>undan, 12. sınıf öğrencilerine ise </a:t>
            </a:r>
            <a:r>
              <a:rPr lang="tr-TR" altLang="tr-TR" sz="2800" b="1" dirty="0">
                <a:latin typeface="Century Gothic" panose="020B0502020202020204" pitchFamily="34" charset="0"/>
              </a:rPr>
              <a:t>asgari ücretin net tutarının </a:t>
            </a:r>
            <a:r>
              <a:rPr lang="tr-TR" altLang="tr-TR" sz="2800" b="1" dirty="0" smtClean="0">
                <a:latin typeface="Century Gothic" panose="020B0502020202020204" pitchFamily="34" charset="0"/>
              </a:rPr>
              <a:t>%50 sinden, az </a:t>
            </a:r>
            <a:r>
              <a:rPr lang="tr-TR" altLang="tr-TR" sz="2800" b="1" dirty="0">
                <a:latin typeface="Century Gothic" panose="020B0502020202020204" pitchFamily="34" charset="0"/>
              </a:rPr>
              <a:t>olmayacak şekilde ücret </a:t>
            </a:r>
            <a:r>
              <a:rPr lang="tr-TR" altLang="tr-TR" sz="2800" b="1" dirty="0" smtClean="0">
                <a:latin typeface="Century Gothic" panose="020B0502020202020204" pitchFamily="34" charset="0"/>
              </a:rPr>
              <a:t>ödemek</a:t>
            </a:r>
            <a:r>
              <a:rPr lang="tr-TR" altLang="tr-TR" sz="2800" b="1" dirty="0">
                <a:latin typeface="Century Gothic" panose="020B0502020202020204" pitchFamily="34" charset="0"/>
              </a:rPr>
              <a:t> </a:t>
            </a:r>
            <a:r>
              <a:rPr lang="tr-TR" altLang="tr-TR" sz="2800" b="1" dirty="0" smtClean="0">
                <a:latin typeface="Century Gothic" panose="020B0502020202020204" pitchFamily="34" charset="0"/>
              </a:rPr>
              <a:t>zorundadır.</a:t>
            </a:r>
          </a:p>
          <a:p>
            <a:pPr marL="0" indent="0" algn="just" defTabSz="4572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A53010"/>
              </a:buClr>
              <a:buNone/>
            </a:pPr>
            <a:r>
              <a:rPr lang="tr-TR" altLang="tr-TR" sz="2800" b="1" i="1" dirty="0" smtClean="0">
                <a:solidFill>
                  <a:srgbClr val="C00000"/>
                </a:solidFill>
                <a:latin typeface="Century Gothic" panose="020B0502020202020204" pitchFamily="34" charset="0"/>
              </a:rPr>
              <a:t>İşletmelerin öğrenciye ödedikleri bu ücretlerin tamamı Devlet Katkısı olarak geri ödenmektedir.</a:t>
            </a:r>
            <a:endParaRPr lang="tr-TR" altLang="tr-TR" sz="2800" b="1" i="1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FC4-DF33-41EC-8EAE-893B6ACC0BFC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20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142844" y="1000108"/>
            <a:ext cx="88583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dirty="0" smtClean="0"/>
              <a:t>İnsanların hayatını idame ettirebilmesi için mutlaka bir meslek sahibi olmalıdır. Bunun da yükseköğretime ötelenmeden önce ortaöğretim seviyesinde</a:t>
            </a:r>
          </a:p>
          <a:p>
            <a:pPr algn="ctr"/>
            <a:r>
              <a:rPr lang="tr-TR" sz="4000" dirty="0" smtClean="0"/>
              <a:t> </a:t>
            </a:r>
            <a:r>
              <a:rPr lang="tr-TR" sz="4000" b="1" u="sng" dirty="0" smtClean="0"/>
              <a:t>Mesleki ve Teknik Eğitim </a:t>
            </a:r>
            <a:r>
              <a:rPr lang="tr-TR" sz="4000" dirty="0" smtClean="0"/>
              <a:t>kurumlarında ilgi,istek ve yetenekleri doğrultusunda erken yaşta edinilebileceği UNUTULMAMALIDIR..</a:t>
            </a:r>
            <a:endParaRPr lang="tr-T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altLang="tr-TR" sz="2800" b="1" dirty="0" smtClean="0">
                <a:solidFill>
                  <a:srgbClr val="FF0000"/>
                </a:solidFill>
                <a:latin typeface="Cambria" pitchFamily="18" charset="0"/>
              </a:rPr>
              <a:t>MESLEKİ VE TEKNİK EĞİTİM YERLEŞİM SÜRECİ</a:t>
            </a:r>
          </a:p>
          <a:p>
            <a:pPr marL="0" indent="0" algn="ctr">
              <a:lnSpc>
                <a:spcPct val="150000"/>
              </a:lnSpc>
              <a:buNone/>
            </a:pPr>
            <a:endParaRPr lang="tr-TR" altLang="tr-TR" sz="28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FC4-DF33-41EC-8EAE-893B6ACC0BFC}" type="slidenum">
              <a:rPr lang="tr-TR" smtClean="0"/>
              <a:pPr/>
              <a:t>2</a:t>
            </a:fld>
            <a:endParaRPr lang="tr-TR"/>
          </a:p>
        </p:txBody>
      </p:sp>
      <p:graphicFrame>
        <p:nvGraphicFramePr>
          <p:cNvPr id="33" name="Diyagram 32"/>
          <p:cNvGraphicFramePr/>
          <p:nvPr>
            <p:extLst>
              <p:ext uri="{D42A27DB-BD31-4B8C-83A1-F6EECF244321}">
                <p14:modId xmlns:p14="http://schemas.microsoft.com/office/powerpoint/2010/main" val="1855818314"/>
              </p:ext>
            </p:extLst>
          </p:nvPr>
        </p:nvGraphicFramePr>
        <p:xfrm>
          <a:off x="1524000" y="1952625"/>
          <a:ext cx="6096000" cy="4615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30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Başlık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66312"/>
          </a:xfrm>
        </p:spPr>
        <p:txBody>
          <a:bodyPr>
            <a:normAutofit fontScale="90000"/>
          </a:bodyPr>
          <a:lstStyle/>
          <a:p>
            <a:pPr algn="ctr"/>
            <a:r>
              <a:rPr lang="tr-TR" altLang="tr-TR" b="1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tr-TR" altLang="tr-TR" b="1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tr-TR" altLang="tr-TR" sz="4000" b="1" dirty="0">
                <a:solidFill>
                  <a:srgbClr val="FF0000"/>
                </a:solidFill>
                <a:latin typeface="Cambria" pitchFamily="18" charset="0"/>
              </a:rPr>
              <a:t>MESLEKİ VE TEKNİK EĞİTİM SÜRECİ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2910" y="1000108"/>
            <a:ext cx="8043890" cy="571504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tr-TR" altLang="tr-TR" sz="2800" b="1" dirty="0" smtClean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B2FC4-DF33-41EC-8EAE-893B6ACC0BFC}" type="slidenum">
              <a:rPr lang="tr-TR" smtClean="0"/>
              <a:pPr/>
              <a:t>3</a:t>
            </a:fld>
            <a:endParaRPr lang="tr-TR"/>
          </a:p>
        </p:txBody>
      </p:sp>
      <p:grpSp>
        <p:nvGrpSpPr>
          <p:cNvPr id="2" name="Grup 31"/>
          <p:cNvGrpSpPr/>
          <p:nvPr/>
        </p:nvGrpSpPr>
        <p:grpSpPr>
          <a:xfrm>
            <a:off x="416915" y="1268760"/>
            <a:ext cx="8429684" cy="5286412"/>
            <a:chOff x="2200891" y="2055813"/>
            <a:chExt cx="8397875" cy="4308475"/>
          </a:xfrm>
        </p:grpSpPr>
        <p:grpSp>
          <p:nvGrpSpPr>
            <p:cNvPr id="5" name="Grup 6"/>
            <p:cNvGrpSpPr>
              <a:grpSpLocks/>
            </p:cNvGrpSpPr>
            <p:nvPr/>
          </p:nvGrpSpPr>
          <p:grpSpPr bwMode="auto">
            <a:xfrm>
              <a:off x="2200891" y="2055813"/>
              <a:ext cx="8397875" cy="1474787"/>
              <a:chOff x="4525719" y="1476260"/>
              <a:chExt cx="4936876" cy="1698570"/>
            </a:xfrm>
          </p:grpSpPr>
          <p:sp>
            <p:nvSpPr>
              <p:cNvPr id="6" name="Dikdörtgen 5"/>
              <p:cNvSpPr/>
              <p:nvPr/>
            </p:nvSpPr>
            <p:spPr>
              <a:xfrm>
                <a:off x="4525719" y="1476260"/>
                <a:ext cx="493687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2000" kern="0" dirty="0" smtClean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Anadolu Teknik Programı ve Anadolu Meslek Programı</a:t>
                </a:r>
                <a:endPara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endParaRPr>
              </a:p>
            </p:txBody>
          </p:sp>
          <p:sp>
            <p:nvSpPr>
              <p:cNvPr id="7" name="Dikdörtgen 6"/>
              <p:cNvSpPr/>
              <p:nvPr/>
            </p:nvSpPr>
            <p:spPr>
              <a:xfrm>
                <a:off x="5514027" y="2432505"/>
                <a:ext cx="904317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10. Sınıf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sp>
            <p:nvSpPr>
              <p:cNvPr id="8" name="Dikdörtgen 7"/>
              <p:cNvSpPr/>
              <p:nvPr/>
            </p:nvSpPr>
            <p:spPr>
              <a:xfrm>
                <a:off x="6576996" y="2436162"/>
                <a:ext cx="90431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11. Sınıf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grpSp>
            <p:nvGrpSpPr>
              <p:cNvPr id="9" name="Grup 11"/>
              <p:cNvGrpSpPr>
                <a:grpSpLocks/>
              </p:cNvGrpSpPr>
              <p:nvPr/>
            </p:nvGrpSpPr>
            <p:grpSpPr bwMode="auto">
              <a:xfrm>
                <a:off x="5320673" y="2801839"/>
                <a:ext cx="2290887" cy="13676"/>
                <a:chOff x="5320673" y="2801839"/>
                <a:chExt cx="2290887" cy="13676"/>
              </a:xfrm>
            </p:grpSpPr>
            <p:cxnSp>
              <p:nvCxnSpPr>
                <p:cNvPr id="11" name="Düz Ok Bağlayıcısı 14"/>
                <p:cNvCxnSpPr>
                  <a:cxnSpLocks noChangeShapeType="1"/>
                  <a:stCxn id="7" idx="3"/>
                  <a:endCxn id="8" idx="1"/>
                </p:cNvCxnSpPr>
                <p:nvPr/>
              </p:nvCxnSpPr>
              <p:spPr bwMode="auto">
                <a:xfrm>
                  <a:off x="6418089" y="2801839"/>
                  <a:ext cx="158981" cy="365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2" name="Düz Ok Bağlayıcısı 15"/>
                <p:cNvCxnSpPr>
                  <a:cxnSpLocks noChangeShapeType="1"/>
                  <a:endCxn id="10" idx="1"/>
                </p:cNvCxnSpPr>
                <p:nvPr/>
              </p:nvCxnSpPr>
              <p:spPr bwMode="auto">
                <a:xfrm flipV="1">
                  <a:off x="7471311" y="2801839"/>
                  <a:ext cx="140249" cy="13676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" name="Dirsek Bağlayıcısı 17"/>
                <p:cNvCxnSpPr>
                  <a:cxnSpLocks noChangeShapeType="1"/>
                </p:cNvCxnSpPr>
                <p:nvPr/>
              </p:nvCxnSpPr>
              <p:spPr bwMode="auto">
                <a:xfrm>
                  <a:off x="5320673" y="2808771"/>
                  <a:ext cx="225700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0" name="Dikdörtgen 9"/>
              <p:cNvSpPr/>
              <p:nvPr/>
            </p:nvSpPr>
            <p:spPr>
              <a:xfrm>
                <a:off x="7611966" y="2432505"/>
                <a:ext cx="903383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12. Sınıf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</p:grpSp>
        <p:cxnSp>
          <p:nvCxnSpPr>
            <p:cNvPr id="14" name="Düz Ok Bağlayıcısı 22"/>
            <p:cNvCxnSpPr>
              <a:cxnSpLocks noChangeShapeType="1"/>
            </p:cNvCxnSpPr>
            <p:nvPr/>
          </p:nvCxnSpPr>
          <p:spPr bwMode="auto">
            <a:xfrm>
              <a:off x="7182466" y="5126038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Düz Ok Bağlayıcısı 27"/>
            <p:cNvCxnSpPr>
              <a:cxnSpLocks noChangeShapeType="1"/>
            </p:cNvCxnSpPr>
            <p:nvPr/>
          </p:nvCxnSpPr>
          <p:spPr bwMode="auto">
            <a:xfrm>
              <a:off x="3739178" y="5167313"/>
              <a:ext cx="236538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Dikdörtgen 15"/>
            <p:cNvSpPr/>
            <p:nvPr/>
          </p:nvSpPr>
          <p:spPr>
            <a:xfrm>
              <a:off x="2223116" y="4003675"/>
              <a:ext cx="8375650" cy="63976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000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</a:rPr>
                <a:t>Mesleki Eğitim Merkezi Programı</a:t>
              </a:r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9282728" y="2886075"/>
              <a:ext cx="1233488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18" name="Dikdörtgen 32"/>
            <p:cNvSpPr/>
            <p:nvPr/>
          </p:nvSpPr>
          <p:spPr>
            <a:xfrm>
              <a:off x="6741139" y="5684838"/>
              <a:ext cx="1468449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Kalfalık Belgesi</a:t>
              </a:r>
            </a:p>
          </p:txBody>
        </p:sp>
        <p:cxnSp>
          <p:nvCxnSpPr>
            <p:cNvPr id="19" name="Düz Ok Bağlayıcısı 35"/>
            <p:cNvCxnSpPr>
              <a:cxnSpLocks noChangeShapeType="1"/>
              <a:endCxn id="18" idx="0"/>
            </p:cNvCxnSpPr>
            <p:nvPr/>
          </p:nvCxnSpPr>
          <p:spPr bwMode="auto">
            <a:xfrm rot="16200000" flipH="1">
              <a:off x="7116983" y="5326457"/>
              <a:ext cx="558800" cy="157963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Dikdörtgen 19"/>
            <p:cNvSpPr/>
            <p:nvPr/>
          </p:nvSpPr>
          <p:spPr bwMode="auto">
            <a:xfrm>
              <a:off x="2200891" y="2897188"/>
              <a:ext cx="1538287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Alan Eğitimi</a:t>
              </a:r>
            </a:p>
          </p:txBody>
        </p:sp>
        <p:cxnSp>
          <p:nvCxnSpPr>
            <p:cNvPr id="21" name="Düz Ok Bağlayıcısı 15"/>
            <p:cNvCxnSpPr>
              <a:cxnSpLocks noChangeShapeType="1"/>
            </p:cNvCxnSpPr>
            <p:nvPr/>
          </p:nvCxnSpPr>
          <p:spPr bwMode="auto">
            <a:xfrm flipV="1">
              <a:off x="6580803" y="5167313"/>
              <a:ext cx="331788" cy="6350"/>
            </a:xfrm>
            <a:prstGeom prst="straightConnector1">
              <a:avLst/>
            </a:prstGeom>
            <a:noFill/>
            <a:ln w="38100" algn="ctr">
              <a:solidFill>
                <a:srgbClr val="76717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Dikdörtgen 21"/>
            <p:cNvSpPr/>
            <p:nvPr/>
          </p:nvSpPr>
          <p:spPr>
            <a:xfrm>
              <a:off x="8601691" y="5683250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Ustalık Belgesi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23" name="Dikdörtgen 22"/>
            <p:cNvSpPr/>
            <p:nvPr/>
          </p:nvSpPr>
          <p:spPr bwMode="auto">
            <a:xfrm>
              <a:off x="2200891" y="4794250"/>
              <a:ext cx="1538287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24" name="Dikdörtgen 23"/>
            <p:cNvSpPr/>
            <p:nvPr/>
          </p:nvSpPr>
          <p:spPr bwMode="auto">
            <a:xfrm>
              <a:off x="3937616" y="4794250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10. Sınıf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cxnSp>
          <p:nvCxnSpPr>
            <p:cNvPr id="25" name="Düz Ok Bağlayıcısı 14"/>
            <p:cNvCxnSpPr>
              <a:cxnSpLocks noChangeShapeType="1"/>
            </p:cNvCxnSpPr>
            <p:nvPr/>
          </p:nvCxnSpPr>
          <p:spPr bwMode="auto">
            <a:xfrm>
              <a:off x="5455266" y="5106988"/>
              <a:ext cx="271462" cy="3175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Dikdörtgen 25"/>
            <p:cNvSpPr/>
            <p:nvPr/>
          </p:nvSpPr>
          <p:spPr bwMode="auto">
            <a:xfrm>
              <a:off x="5707678" y="4797425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11. Sınıf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27" name="Dikdörtgen 26"/>
            <p:cNvSpPr/>
            <p:nvPr/>
          </p:nvSpPr>
          <p:spPr bwMode="auto">
            <a:xfrm>
              <a:off x="7450753" y="4805363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12. Sınıf 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28" name="Dikdörtgen 27"/>
            <p:cNvSpPr/>
            <p:nvPr/>
          </p:nvSpPr>
          <p:spPr>
            <a:xfrm>
              <a:off x="9263678" y="4797425"/>
              <a:ext cx="1233488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cxnSp>
          <p:nvCxnSpPr>
            <p:cNvPr id="29" name="Düz Ok Bağlayıcısı 85"/>
            <p:cNvCxnSpPr>
              <a:cxnSpLocks noChangeShapeType="1"/>
            </p:cNvCxnSpPr>
            <p:nvPr/>
          </p:nvCxnSpPr>
          <p:spPr bwMode="auto">
            <a:xfrm>
              <a:off x="9101753" y="5106988"/>
              <a:ext cx="12700" cy="5762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Düz Ok Bağlayıcısı 22"/>
            <p:cNvCxnSpPr>
              <a:cxnSpLocks noChangeShapeType="1"/>
            </p:cNvCxnSpPr>
            <p:nvPr/>
          </p:nvCxnSpPr>
          <p:spPr bwMode="auto">
            <a:xfrm>
              <a:off x="8987453" y="3232150"/>
              <a:ext cx="295275" cy="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Düz Ok Bağlayıcısı 22"/>
            <p:cNvCxnSpPr>
              <a:cxnSpLocks noChangeShapeType="1"/>
            </p:cNvCxnSpPr>
            <p:nvPr/>
          </p:nvCxnSpPr>
          <p:spPr bwMode="auto">
            <a:xfrm>
              <a:off x="8966816" y="5103813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031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3999" cy="672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Metin Yer Tutucusu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633954"/>
          </a:xfrm>
        </p:spPr>
        <p:txBody>
          <a:bodyPr>
            <a:noAutofit/>
          </a:bodyPr>
          <a:lstStyle/>
          <a:p>
            <a:pPr algn="ctr"/>
            <a:r>
              <a:rPr lang="tr-TR" sz="3600" dirty="0" smtClean="0"/>
              <a:t>Mesleki ve teknik Anadolu liselerinde                </a:t>
            </a:r>
            <a:r>
              <a:rPr lang="tr-TR" sz="3600" dirty="0" smtClean="0">
                <a:solidFill>
                  <a:srgbClr val="FF0000"/>
                </a:solidFill>
              </a:rPr>
              <a:t>47</a:t>
            </a:r>
            <a:r>
              <a:rPr lang="tr-TR" sz="3600" dirty="0" smtClean="0"/>
              <a:t> alanda ve bu alanlar altındaki </a:t>
            </a:r>
            <a:r>
              <a:rPr lang="tr-TR" sz="3600" dirty="0" smtClean="0">
                <a:solidFill>
                  <a:srgbClr val="FF0000"/>
                </a:solidFill>
              </a:rPr>
              <a:t>105 dalda </a:t>
            </a:r>
            <a:r>
              <a:rPr lang="tr-TR" sz="3600" dirty="0" smtClean="0"/>
              <a:t>eğitim verilmektedir..</a:t>
            </a:r>
            <a:endParaRPr lang="tr-TR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 bwMode="auto">
          <a:xfrm>
            <a:off x="467544" y="2852936"/>
            <a:ext cx="4040188" cy="225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4644008" y="2852936"/>
            <a:ext cx="4041775" cy="2283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/>
              <a:t>SİGORTA İŞLEMLERİ VE ÜCRET</a:t>
            </a:r>
            <a:endParaRPr lang="tr-TR" sz="40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3832"/>
          </a:xfrm>
        </p:spPr>
        <p:txBody>
          <a:bodyPr/>
          <a:lstStyle/>
          <a:p>
            <a:r>
              <a:rPr lang="tr-TR" dirty="0" smtClean="0">
                <a:latin typeface="+mj-lt"/>
              </a:rPr>
              <a:t>Öğrencilerimizin güven içerinde eğitimlerine devam etmesi ve oluşacak herhangi bir olumsuz durumda mağdur edilmesi amacıyla </a:t>
            </a:r>
            <a:r>
              <a:rPr lang="tr-TR" b="1" u="sng" dirty="0" smtClean="0">
                <a:latin typeface="+mj-lt"/>
              </a:rPr>
              <a:t>öğrenimleri boyunca iş kazaları ve meslek hastalıklarına karşı SGK sigorta yapılır.</a:t>
            </a:r>
          </a:p>
          <a:p>
            <a:r>
              <a:rPr lang="tr-TR" dirty="0" smtClean="0">
                <a:latin typeface="+mj-lt"/>
              </a:rPr>
              <a:t>Sektörün arzuladığı nitelikli iş gücünü yetiştirmek ve sektörün mali yükünü azaltmak amacıyla, işveren tarafından </a:t>
            </a:r>
            <a:r>
              <a:rPr lang="tr-TR" b="1" i="1" dirty="0" smtClean="0">
                <a:latin typeface="+mj-lt"/>
              </a:rPr>
              <a:t>işletmeye giden meslek lisesi öğrencilerine asgari ücretin % 30’u tutarında ücret ödenmektedir.</a:t>
            </a:r>
          </a:p>
          <a:p>
            <a:r>
              <a:rPr lang="tr-TR" dirty="0" smtClean="0">
                <a:latin typeface="+mj-lt"/>
              </a:rPr>
              <a:t>2024 yılı asgari ücreti için öğrenciye ödenen en az ücret </a:t>
            </a:r>
            <a:r>
              <a:rPr lang="tr-TR" sz="2800" b="1" u="sng" dirty="0" smtClean="0">
                <a:latin typeface="+mj-lt"/>
              </a:rPr>
              <a:t>5100,64.- TL olarak hesaplanmıştır.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447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7" y="0"/>
            <a:ext cx="92869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</TotalTime>
  <Words>782</Words>
  <Application>Microsoft Office PowerPoint</Application>
  <PresentationFormat>Ekran Gösterisi (4:3)</PresentationFormat>
  <Paragraphs>95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Akış</vt:lpstr>
      <vt:lpstr>BORNOVA İLÇE MİLLİ EĞİTİM MÜDÜRLÜĞÜ</vt:lpstr>
      <vt:lpstr>PowerPoint Sunusu</vt:lpstr>
      <vt:lpstr> MESLEKİ VE TEKNİK EĞİTİM SÜRECİ</vt:lpstr>
      <vt:lpstr>PowerPoint Sunusu</vt:lpstr>
      <vt:lpstr>Mesleki ve teknik Anadolu liselerinde                47 alanda ve bu alanlar altındaki 105 dalda eğitim verilmektedir..</vt:lpstr>
      <vt:lpstr>PowerPoint Sunusu</vt:lpstr>
      <vt:lpstr>SİGORTA İŞLEMLERİ VE ÜCRET</vt:lpstr>
      <vt:lpstr>PowerPoint Sunusu</vt:lpstr>
      <vt:lpstr>PowerPoint Sunusu</vt:lpstr>
      <vt:lpstr>PowerPoint Sunusu</vt:lpstr>
      <vt:lpstr>PowerPoint Sunusu</vt:lpstr>
      <vt:lpstr>Mesleki Eğitim Merkezi Uygulamaları</vt:lpstr>
      <vt:lpstr>Mesleki Eğitim Merkezi Uygulamaları</vt:lpstr>
      <vt:lpstr>PowerPoint Sunusu</vt:lpstr>
      <vt:lpstr>Mesleki Eğitim Merkezi Uygulamaları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Gökmen KEKLIK</dc:creator>
  <cp:lastModifiedBy>mudur</cp:lastModifiedBy>
  <cp:revision>28</cp:revision>
  <cp:lastPrinted>2024-01-11T06:43:38Z</cp:lastPrinted>
  <dcterms:created xsi:type="dcterms:W3CDTF">2024-01-10T17:51:35Z</dcterms:created>
  <dcterms:modified xsi:type="dcterms:W3CDTF">2024-01-11T08:34:05Z</dcterms:modified>
</cp:coreProperties>
</file>